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Classic Bold" charset="1" panose="00000800000000000000"/>
      <p:regular r:id="rId19"/>
    </p:embeddedFont>
    <p:embeddedFont>
      <p:font typeface="Montserrat Classic" charset="1" panose="00000500000000000000"/>
      <p:regular r:id="rId20"/>
    </p:embeddedFont>
    <p:embeddedFont>
      <p:font typeface="Montserrat" charset="1" panose="00000500000000000000"/>
      <p:regular r:id="rId21"/>
    </p:embeddedFont>
    <p:embeddedFont>
      <p:font typeface="Montserrat Bold" charset="1" panose="00000800000000000000"/>
      <p:regular r:id="rId22"/>
    </p:embeddedFont>
    <p:embeddedFont>
      <p:font typeface="Montserrat Semi-Bold" charset="1" panose="00000700000000000000"/>
      <p:regular r:id="rId23"/>
    </p:embeddedFont>
    <p:embeddedFont>
      <p:font typeface="Montserrat Bold Italics" charset="1" panose="00000800000000000000"/>
      <p:regular r:id="rId24"/>
    </p:embeddedFont>
    <p:embeddedFont>
      <p:font typeface="Arimo Bold" charset="1" panose="020B0704020202020204"/>
      <p:regular r:id="rId25"/>
    </p:embeddedFont>
    <p:embeddedFont>
      <p:font typeface="TT Rounds Condensed" charset="1" panose="02000506030000020003"/>
      <p:regular r:id="rId26"/>
    </p:embeddedFont>
    <p:embeddedFont>
      <p:font typeface="TT Rounds Condensed Bold" charset="1" panose="02000806030000020003"/>
      <p:regular r:id="rId27"/>
    </p:embeddedFont>
    <p:embeddedFont>
      <p:font typeface="Montserrat Italics" charset="1" panose="00000500000000000000"/>
      <p:regular r:id="rId28"/>
    </p:embeddedFont>
    <p:embeddedFont>
      <p:font typeface="EB Garamond Italics" charset="1" panose="00000000000000000000"/>
      <p:regular r:id="rId29"/>
    </p:embeddedFont>
    <p:embeddedFont>
      <p:font typeface="EB Garamond" charset="1" panose="00000000000000000000"/>
      <p:regular r:id="rId30"/>
    </p:embeddedFont>
    <p:embeddedFont>
      <p:font typeface="Poppins" charset="1" panose="000005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6.pn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6.pn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742" t="-13707" r="-28328" b="-1030"/>
            </a:stretch>
          </a:blipFill>
        </p:spPr>
      </p:sp>
      <p:sp>
        <p:nvSpPr>
          <p:cNvPr name="AutoShape 3" id="3"/>
          <p:cNvSpPr/>
          <p:nvPr/>
        </p:nvSpPr>
        <p:spPr>
          <a:xfrm rot="0">
            <a:off x="15335186" y="0"/>
            <a:ext cx="2952814" cy="10287000"/>
          </a:xfrm>
          <a:prstGeom prst="rect">
            <a:avLst/>
          </a:prstGeom>
          <a:solidFill>
            <a:srgbClr val="9B9A9D"/>
          </a:solidFill>
        </p:spPr>
      </p:sp>
      <p:sp>
        <p:nvSpPr>
          <p:cNvPr name="AutoShape 4" id="4"/>
          <p:cNvSpPr/>
          <p:nvPr/>
        </p:nvSpPr>
        <p:spPr>
          <a:xfrm rot="-5400000">
            <a:off x="3006881" y="5876271"/>
            <a:ext cx="4585973" cy="0"/>
          </a:xfrm>
          <a:prstGeom prst="line">
            <a:avLst/>
          </a:prstGeom>
          <a:ln cap="rnd" w="47625">
            <a:solidFill>
              <a:srgbClr val="8C2021"/>
            </a:solidFill>
            <a:prstDash val="solid"/>
            <a:headEnd type="none" len="sm" w="sm"/>
            <a:tailEnd type="none" len="sm" w="sm"/>
          </a:ln>
        </p:spPr>
      </p:sp>
      <p:grpSp>
        <p:nvGrpSpPr>
          <p:cNvPr name="Group 5" id="5"/>
          <p:cNvGrpSpPr/>
          <p:nvPr/>
        </p:nvGrpSpPr>
        <p:grpSpPr>
          <a:xfrm rot="0">
            <a:off x="14796086" y="8222324"/>
            <a:ext cx="990639" cy="990639"/>
            <a:chOff x="0" y="0"/>
            <a:chExt cx="1913890" cy="1913890"/>
          </a:xfrm>
        </p:grpSpPr>
        <p:sp>
          <p:nvSpPr>
            <p:cNvPr name="Freeform 6" id="6"/>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8C2021"/>
            </a:solidFill>
          </p:spPr>
        </p:sp>
      </p:grpSp>
      <p:sp>
        <p:nvSpPr>
          <p:cNvPr name="Freeform 7" id="7"/>
          <p:cNvSpPr/>
          <p:nvPr/>
        </p:nvSpPr>
        <p:spPr>
          <a:xfrm flipH="false" flipV="false" rot="0">
            <a:off x="14997875" y="8419781"/>
            <a:ext cx="587059" cy="595724"/>
          </a:xfrm>
          <a:custGeom>
            <a:avLst/>
            <a:gdLst/>
            <a:ahLst/>
            <a:cxnLst/>
            <a:rect r="r" b="b" t="t" l="l"/>
            <a:pathLst>
              <a:path h="595724" w="587059">
                <a:moveTo>
                  <a:pt x="0" y="0"/>
                </a:moveTo>
                <a:lnTo>
                  <a:pt x="587060" y="0"/>
                </a:lnTo>
                <a:lnTo>
                  <a:pt x="587060" y="595725"/>
                </a:lnTo>
                <a:lnTo>
                  <a:pt x="0" y="5957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0" y="3082523"/>
            <a:ext cx="1028700" cy="1198697"/>
          </a:xfrm>
          <a:custGeom>
            <a:avLst/>
            <a:gdLst/>
            <a:ahLst/>
            <a:cxnLst/>
            <a:rect r="r" b="b" t="t" l="l"/>
            <a:pathLst>
              <a:path h="1198697" w="1028700">
                <a:moveTo>
                  <a:pt x="0" y="0"/>
                </a:moveTo>
                <a:lnTo>
                  <a:pt x="1028700" y="0"/>
                </a:lnTo>
                <a:lnTo>
                  <a:pt x="1028700" y="1198697"/>
                </a:lnTo>
                <a:lnTo>
                  <a:pt x="0" y="11986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13411071" y="1028700"/>
            <a:ext cx="3848229" cy="1346202"/>
            <a:chOff x="0" y="0"/>
            <a:chExt cx="5471013" cy="1913890"/>
          </a:xfrm>
        </p:grpSpPr>
        <p:sp>
          <p:nvSpPr>
            <p:cNvPr name="Freeform 10" id="10"/>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11" id="11"/>
          <p:cNvSpPr/>
          <p:nvPr/>
        </p:nvSpPr>
        <p:spPr>
          <a:xfrm rot="0">
            <a:off x="-448217" y="1701801"/>
            <a:ext cx="14140642" cy="0"/>
          </a:xfrm>
          <a:prstGeom prst="line">
            <a:avLst/>
          </a:prstGeom>
          <a:ln cap="rnd" w="47625">
            <a:solidFill>
              <a:srgbClr val="8C2021"/>
            </a:solidFill>
            <a:prstDash val="solid"/>
            <a:headEnd type="none" len="sm" w="sm"/>
            <a:tailEnd type="none" len="sm" w="sm"/>
          </a:ln>
        </p:spPr>
      </p:sp>
      <p:sp>
        <p:nvSpPr>
          <p:cNvPr name="Freeform 12" id="12"/>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7"/>
            <a:stretch>
              <a:fillRect l="0" t="0" r="0" b="0"/>
            </a:stretch>
          </a:blipFill>
        </p:spPr>
      </p:sp>
      <p:sp>
        <p:nvSpPr>
          <p:cNvPr name="TextBox 13" id="13"/>
          <p:cNvSpPr txBox="true"/>
          <p:nvPr/>
        </p:nvSpPr>
        <p:spPr>
          <a:xfrm rot="0">
            <a:off x="6038809" y="5171395"/>
            <a:ext cx="8115300" cy="1034415"/>
          </a:xfrm>
          <a:prstGeom prst="rect">
            <a:avLst/>
          </a:prstGeom>
        </p:spPr>
        <p:txBody>
          <a:bodyPr anchor="t" rtlCol="false" tIns="0" lIns="0" bIns="0" rIns="0">
            <a:spAutoFit/>
          </a:bodyPr>
          <a:lstStyle/>
          <a:p>
            <a:pPr algn="l">
              <a:lnSpc>
                <a:spcPts val="7920"/>
              </a:lnSpc>
            </a:pPr>
            <a:r>
              <a:rPr lang="en-US" b="true" sz="7200">
                <a:solidFill>
                  <a:srgbClr val="FFFFFF"/>
                </a:solidFill>
                <a:latin typeface="Montserrat Classic Bold"/>
                <a:ea typeface="Montserrat Classic Bold"/>
                <a:cs typeface="Montserrat Classic Bold"/>
                <a:sym typeface="Montserrat Classic Bold"/>
              </a:rPr>
              <a:t>SPONSORSHIP</a:t>
            </a:r>
          </a:p>
        </p:txBody>
      </p:sp>
      <p:sp>
        <p:nvSpPr>
          <p:cNvPr name="TextBox 14" id="14"/>
          <p:cNvSpPr txBox="true"/>
          <p:nvPr/>
        </p:nvSpPr>
        <p:spPr>
          <a:xfrm rot="0">
            <a:off x="6038809" y="6262960"/>
            <a:ext cx="8115300" cy="1034415"/>
          </a:xfrm>
          <a:prstGeom prst="rect">
            <a:avLst/>
          </a:prstGeom>
        </p:spPr>
        <p:txBody>
          <a:bodyPr anchor="t" rtlCol="false" tIns="0" lIns="0" bIns="0" rIns="0">
            <a:spAutoFit/>
          </a:bodyPr>
          <a:lstStyle/>
          <a:p>
            <a:pPr algn="l">
              <a:lnSpc>
                <a:spcPts val="7920"/>
              </a:lnSpc>
            </a:pPr>
            <a:r>
              <a:rPr lang="en-US" sz="7200">
                <a:solidFill>
                  <a:srgbClr val="8C2021"/>
                </a:solidFill>
                <a:latin typeface="Montserrat Classic"/>
                <a:ea typeface="Montserrat Classic"/>
                <a:cs typeface="Montserrat Classic"/>
                <a:sym typeface="Montserrat Classic"/>
              </a:rPr>
              <a:t>OPPORTUNITIES</a:t>
            </a:r>
          </a:p>
        </p:txBody>
      </p:sp>
      <p:sp>
        <p:nvSpPr>
          <p:cNvPr name="TextBox 15" id="15"/>
          <p:cNvSpPr txBox="true"/>
          <p:nvPr/>
        </p:nvSpPr>
        <p:spPr>
          <a:xfrm rot="0">
            <a:off x="6038809" y="3616622"/>
            <a:ext cx="4427364" cy="714375"/>
          </a:xfrm>
          <a:prstGeom prst="rect">
            <a:avLst/>
          </a:prstGeom>
        </p:spPr>
        <p:txBody>
          <a:bodyPr anchor="t" rtlCol="false" tIns="0" lIns="0" bIns="0" rIns="0">
            <a:spAutoFit/>
          </a:bodyPr>
          <a:lstStyle/>
          <a:p>
            <a:pPr algn="l">
              <a:lnSpc>
                <a:spcPts val="2879"/>
              </a:lnSpc>
            </a:pPr>
            <a:r>
              <a:rPr lang="en-US" sz="2400">
                <a:solidFill>
                  <a:srgbClr val="FFFFFF"/>
                </a:solidFill>
                <a:latin typeface="Montserrat"/>
                <a:ea typeface="Montserrat"/>
                <a:cs typeface="Montserrat"/>
                <a:sym typeface="Montserrat"/>
              </a:rPr>
              <a:t>SERVING TO CONNECT, EDUCATE, AND INSPIRE.</a:t>
            </a:r>
          </a:p>
        </p:txBody>
      </p:sp>
      <p:sp>
        <p:nvSpPr>
          <p:cNvPr name="TextBox 16" id="16"/>
          <p:cNvSpPr txBox="true"/>
          <p:nvPr/>
        </p:nvSpPr>
        <p:spPr>
          <a:xfrm rot="0">
            <a:off x="6038809" y="7870363"/>
            <a:ext cx="5952598" cy="322707"/>
          </a:xfrm>
          <a:prstGeom prst="rect">
            <a:avLst/>
          </a:prstGeom>
        </p:spPr>
        <p:txBody>
          <a:bodyPr anchor="t" rtlCol="false" tIns="0" lIns="0" bIns="0" rIns="0">
            <a:spAutoFit/>
          </a:bodyPr>
          <a:lstStyle/>
          <a:p>
            <a:pPr algn="l">
              <a:lnSpc>
                <a:spcPts val="2604"/>
              </a:lnSpc>
            </a:pPr>
            <a:r>
              <a:rPr lang="en-US" sz="2100" b="true">
                <a:solidFill>
                  <a:srgbClr val="FFFFFF"/>
                </a:solidFill>
                <a:latin typeface="Montserrat Bold"/>
                <a:ea typeface="Montserrat Bold"/>
                <a:cs typeface="Montserrat Bold"/>
                <a:sym typeface="Montserrat Bold"/>
              </a:rPr>
              <a:t>www.nalcomhsv.com</a:t>
            </a:r>
          </a:p>
        </p:txBody>
      </p:sp>
      <p:sp>
        <p:nvSpPr>
          <p:cNvPr name="TextBox 17" id="17"/>
          <p:cNvSpPr txBox="true"/>
          <p:nvPr/>
        </p:nvSpPr>
        <p:spPr>
          <a:xfrm rot="-5400000">
            <a:off x="1968645" y="5205371"/>
            <a:ext cx="4615227" cy="1360170"/>
          </a:xfrm>
          <a:prstGeom prst="rect">
            <a:avLst/>
          </a:prstGeom>
        </p:spPr>
        <p:txBody>
          <a:bodyPr anchor="t" rtlCol="false" tIns="0" lIns="0" bIns="0" rIns="0">
            <a:spAutoFit/>
          </a:bodyPr>
          <a:lstStyle/>
          <a:p>
            <a:pPr algn="ctr">
              <a:lnSpc>
                <a:spcPts val="10560"/>
              </a:lnSpc>
            </a:pPr>
            <a:r>
              <a:rPr lang="en-US" b="true" sz="9600">
                <a:solidFill>
                  <a:srgbClr val="FFFFFF"/>
                </a:solidFill>
                <a:latin typeface="Montserrat Semi-Bold"/>
                <a:ea typeface="Montserrat Semi-Bold"/>
                <a:cs typeface="Montserrat Semi-Bold"/>
                <a:sym typeface="Montserrat Semi-Bold"/>
              </a:rPr>
              <a:t>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4636894" y="0"/>
            <a:ext cx="3651106" cy="10287000"/>
          </a:xfrm>
          <a:prstGeom prst="rect">
            <a:avLst/>
          </a:prstGeom>
          <a:solidFill>
            <a:srgbClr val="9B9A9D"/>
          </a:solidFill>
        </p:spPr>
      </p:sp>
      <p:sp>
        <p:nvSpPr>
          <p:cNvPr name="AutoShape 3" id="3"/>
          <p:cNvSpPr/>
          <p:nvPr/>
        </p:nvSpPr>
        <p:spPr>
          <a:xfrm rot="0">
            <a:off x="7122274" y="0"/>
            <a:ext cx="8488508" cy="10287000"/>
          </a:xfrm>
          <a:prstGeom prst="rect">
            <a:avLst/>
          </a:prstGeom>
          <a:solidFill>
            <a:srgbClr val="FFFFFF"/>
          </a:solidFill>
        </p:spPr>
      </p:sp>
      <p:grpSp>
        <p:nvGrpSpPr>
          <p:cNvPr name="Group 4" id="4"/>
          <p:cNvGrpSpPr/>
          <p:nvPr/>
        </p:nvGrpSpPr>
        <p:grpSpPr>
          <a:xfrm rot="0">
            <a:off x="13411071" y="1028700"/>
            <a:ext cx="3848229" cy="1346202"/>
            <a:chOff x="0" y="0"/>
            <a:chExt cx="5471013" cy="1913890"/>
          </a:xfrm>
        </p:grpSpPr>
        <p:sp>
          <p:nvSpPr>
            <p:cNvPr name="Freeform 5" id="5"/>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grpSp>
        <p:nvGrpSpPr>
          <p:cNvPr name="Group 6" id="6"/>
          <p:cNvGrpSpPr/>
          <p:nvPr/>
        </p:nvGrpSpPr>
        <p:grpSpPr>
          <a:xfrm rot="0">
            <a:off x="13411071" y="3076533"/>
            <a:ext cx="3848229" cy="6012084"/>
            <a:chOff x="0" y="0"/>
            <a:chExt cx="5130972" cy="8016112"/>
          </a:xfrm>
        </p:grpSpPr>
        <p:pic>
          <p:nvPicPr>
            <p:cNvPr name="Picture 7" id="7"/>
            <p:cNvPicPr>
              <a:picLocks noChangeAspect="true"/>
            </p:cNvPicPr>
            <p:nvPr/>
          </p:nvPicPr>
          <p:blipFill>
            <a:blip r:embed="rId2"/>
            <a:srcRect l="28644" t="0" r="28644" b="0"/>
            <a:stretch>
              <a:fillRect/>
            </a:stretch>
          </p:blipFill>
          <p:spPr>
            <a:xfrm flipH="false" flipV="false">
              <a:off x="0" y="0"/>
              <a:ext cx="5130972" cy="8016112"/>
            </a:xfrm>
            <a:prstGeom prst="rect">
              <a:avLst/>
            </a:prstGeom>
          </p:spPr>
        </p:pic>
      </p:grpSp>
      <p:sp>
        <p:nvSpPr>
          <p:cNvPr name="AutoShape 8" id="8"/>
          <p:cNvSpPr/>
          <p:nvPr/>
        </p:nvSpPr>
        <p:spPr>
          <a:xfrm rot="-5062">
            <a:off x="28" y="1711884"/>
            <a:ext cx="13692405" cy="0"/>
          </a:xfrm>
          <a:prstGeom prst="line">
            <a:avLst/>
          </a:prstGeom>
          <a:ln cap="rnd" w="47625">
            <a:solidFill>
              <a:srgbClr val="8C2021"/>
            </a:solidFill>
            <a:prstDash val="solid"/>
            <a:headEnd type="none" len="sm" w="sm"/>
            <a:tailEnd type="none" len="sm" w="sm"/>
          </a:ln>
        </p:spPr>
      </p:sp>
      <p:sp>
        <p:nvSpPr>
          <p:cNvPr name="AutoShape 9" id="9"/>
          <p:cNvSpPr/>
          <p:nvPr/>
        </p:nvSpPr>
        <p:spPr>
          <a:xfrm>
            <a:off x="1028841" y="3045941"/>
            <a:ext cx="1140923" cy="6780"/>
          </a:xfrm>
          <a:prstGeom prst="line">
            <a:avLst/>
          </a:prstGeom>
          <a:ln cap="rnd" w="47625">
            <a:solidFill>
              <a:srgbClr val="8C2021"/>
            </a:solidFill>
            <a:prstDash val="solid"/>
            <a:headEnd type="none" len="sm" w="sm"/>
            <a:tailEnd type="none" len="sm" w="sm"/>
          </a:ln>
        </p:spPr>
      </p:sp>
      <p:sp>
        <p:nvSpPr>
          <p:cNvPr name="TextBox 10" id="10"/>
          <p:cNvSpPr txBox="true"/>
          <p:nvPr/>
        </p:nvSpPr>
        <p:spPr>
          <a:xfrm rot="0">
            <a:off x="1028700" y="3387329"/>
            <a:ext cx="11389458" cy="6481144"/>
          </a:xfrm>
          <a:prstGeom prst="rect">
            <a:avLst/>
          </a:prstGeom>
        </p:spPr>
        <p:txBody>
          <a:bodyPr anchor="t" rtlCol="false" tIns="0" lIns="0" bIns="0" rIns="0">
            <a:spAutoFit/>
          </a:bodyPr>
          <a:lstStyle/>
          <a:p>
            <a:pPr algn="l">
              <a:lnSpc>
                <a:spcPts val="2396"/>
              </a:lnSpc>
            </a:pPr>
            <a:r>
              <a:rPr lang="en-US" sz="1711">
                <a:solidFill>
                  <a:srgbClr val="000000"/>
                </a:solidFill>
                <a:latin typeface="Montserrat"/>
                <a:ea typeface="Montserrat"/>
                <a:cs typeface="Montserrat"/>
                <a:sym typeface="Montserrat"/>
              </a:rPr>
              <a:t>As the leading organization for North Alabama’s commercial real estate industry, NALCOM is committed to fostering connections, education, and growth within our community. In 2025, we are embracing the mantra: </a:t>
            </a:r>
            <a:r>
              <a:rPr lang="en-US" sz="1711" i="true">
                <a:solidFill>
                  <a:srgbClr val="000000"/>
                </a:solidFill>
                <a:latin typeface="Montserrat Italics"/>
                <a:ea typeface="Montserrat Italics"/>
                <a:cs typeface="Montserrat Italics"/>
                <a:sym typeface="Montserrat Italics"/>
              </a:rPr>
              <a:t>“Connecting Leaders, Building Opportunities.”</a:t>
            </a:r>
          </a:p>
          <a:p>
            <a:pPr algn="l">
              <a:lnSpc>
                <a:spcPts val="2396"/>
              </a:lnSpc>
            </a:pPr>
          </a:p>
          <a:p>
            <a:pPr algn="l">
              <a:lnSpc>
                <a:spcPts val="2396"/>
              </a:lnSpc>
            </a:pPr>
            <a:r>
              <a:rPr lang="en-US" sz="1711">
                <a:solidFill>
                  <a:srgbClr val="000000"/>
                </a:solidFill>
                <a:latin typeface="Montserrat"/>
                <a:ea typeface="Montserrat"/>
                <a:cs typeface="Montserrat"/>
                <a:sym typeface="Montserrat"/>
              </a:rPr>
              <a:t>Sponsorships are the foundation of our mission. Your support helps us:</a:t>
            </a:r>
          </a:p>
          <a:p>
            <a:pPr algn="l">
              <a:lnSpc>
                <a:spcPts val="2396"/>
              </a:lnSpc>
            </a:pPr>
          </a:p>
          <a:p>
            <a:pPr algn="l">
              <a:lnSpc>
                <a:spcPts val="2396"/>
              </a:lnSpc>
            </a:pPr>
            <a:r>
              <a:rPr lang="en-US" sz="1711">
                <a:solidFill>
                  <a:srgbClr val="000000"/>
                </a:solidFill>
                <a:latin typeface="Montserrat"/>
                <a:ea typeface="Montserrat"/>
                <a:cs typeface="Montserrat"/>
                <a:sym typeface="Montserrat"/>
              </a:rPr>
              <a:t>    •    Host Monthly Meetings: Bringing together brokers, affiliates, and industry leaders to network, collaborate, and form meaningful partnerships.</a:t>
            </a:r>
          </a:p>
          <a:p>
            <a:pPr algn="l">
              <a:lnSpc>
                <a:spcPts val="2396"/>
              </a:lnSpc>
            </a:pPr>
            <a:r>
              <a:rPr lang="en-US" sz="1711">
                <a:solidFill>
                  <a:srgbClr val="000000"/>
                </a:solidFill>
                <a:latin typeface="Montserrat"/>
                <a:ea typeface="Montserrat"/>
                <a:cs typeface="Montserrat"/>
                <a:sym typeface="Montserrat"/>
              </a:rPr>
              <a:t>    •    Educate &amp; Inform: Offering valuable insights through expert speakers, panels, and workshops on the latest trends and opportunities in the commercial real estate market.</a:t>
            </a:r>
          </a:p>
          <a:p>
            <a:pPr algn="l">
              <a:lnSpc>
                <a:spcPts val="2396"/>
              </a:lnSpc>
            </a:pPr>
            <a:r>
              <a:rPr lang="en-US" sz="1711">
                <a:solidFill>
                  <a:srgbClr val="000000"/>
                </a:solidFill>
                <a:latin typeface="Montserrat"/>
                <a:ea typeface="Montserrat"/>
                <a:cs typeface="Montserrat"/>
                <a:sym typeface="Montserrat"/>
              </a:rPr>
              <a:t>    •    Drive Growth: Creating platforms that enhance exposure for your brand while fostering connections that build stronger communities.</a:t>
            </a:r>
          </a:p>
          <a:p>
            <a:pPr algn="l">
              <a:lnSpc>
                <a:spcPts val="2396"/>
              </a:lnSpc>
            </a:pPr>
          </a:p>
          <a:p>
            <a:pPr algn="l">
              <a:lnSpc>
                <a:spcPts val="2396"/>
              </a:lnSpc>
            </a:pPr>
            <a:r>
              <a:rPr lang="en-US" sz="1711">
                <a:solidFill>
                  <a:srgbClr val="000000"/>
                </a:solidFill>
                <a:latin typeface="Montserrat"/>
                <a:ea typeface="Montserrat"/>
                <a:cs typeface="Montserrat"/>
                <a:sym typeface="Montserrat"/>
              </a:rPr>
              <a:t>As a 501(c)(3) non-profit, we rely on the generosity of our sponsors to make all of this possible. Sponsoring NALCOM not only puts your brand at the forefront of North Alabama’s commercial market but also aligns your organization with the mission of elevating the industry as a whole.</a:t>
            </a:r>
          </a:p>
          <a:p>
            <a:pPr algn="l">
              <a:lnSpc>
                <a:spcPts val="2396"/>
              </a:lnSpc>
            </a:pPr>
          </a:p>
          <a:p>
            <a:pPr algn="l">
              <a:lnSpc>
                <a:spcPts val="2396"/>
              </a:lnSpc>
            </a:pPr>
            <a:r>
              <a:rPr lang="en-US" sz="1711">
                <a:solidFill>
                  <a:srgbClr val="000000"/>
                </a:solidFill>
                <a:latin typeface="Montserrat"/>
                <a:ea typeface="Montserrat"/>
                <a:cs typeface="Montserrat"/>
                <a:sym typeface="Montserrat"/>
              </a:rPr>
              <a:t>Join us in 2025 as we work together to empower the leaders of today and inspire the opportunities of tomorrow.</a:t>
            </a:r>
          </a:p>
          <a:p>
            <a:pPr algn="l">
              <a:lnSpc>
                <a:spcPts val="2396"/>
              </a:lnSpc>
            </a:pPr>
          </a:p>
          <a:p>
            <a:pPr algn="l">
              <a:lnSpc>
                <a:spcPts val="2396"/>
              </a:lnSpc>
            </a:pPr>
            <a:r>
              <a:rPr lang="en-US" sz="1711">
                <a:solidFill>
                  <a:srgbClr val="000000"/>
                </a:solidFill>
                <a:latin typeface="Montserrat"/>
                <a:ea typeface="Montserrat"/>
                <a:cs typeface="Montserrat"/>
                <a:sym typeface="Montserrat"/>
              </a:rPr>
              <a:t>Pamela Bass</a:t>
            </a:r>
          </a:p>
          <a:p>
            <a:pPr algn="l">
              <a:lnSpc>
                <a:spcPts val="2396"/>
              </a:lnSpc>
            </a:pPr>
            <a:r>
              <a:rPr lang="en-US" sz="1711" i="true">
                <a:solidFill>
                  <a:srgbClr val="000000"/>
                </a:solidFill>
                <a:latin typeface="Montserrat Italics"/>
                <a:ea typeface="Montserrat Italics"/>
                <a:cs typeface="Montserrat Italics"/>
                <a:sym typeface="Montserrat Italics"/>
              </a:rPr>
              <a:t>Virtuous Realty Global</a:t>
            </a:r>
          </a:p>
        </p:txBody>
      </p:sp>
      <p:sp>
        <p:nvSpPr>
          <p:cNvPr name="TextBox 11" id="11"/>
          <p:cNvSpPr txBox="true"/>
          <p:nvPr/>
        </p:nvSpPr>
        <p:spPr>
          <a:xfrm rot="0">
            <a:off x="1028700" y="2356034"/>
            <a:ext cx="4115354" cy="542925"/>
          </a:xfrm>
          <a:prstGeom prst="rect">
            <a:avLst/>
          </a:prstGeom>
        </p:spPr>
        <p:txBody>
          <a:bodyPr anchor="t" rtlCol="false" tIns="0" lIns="0" bIns="0" rIns="0">
            <a:spAutoFit/>
          </a:bodyPr>
          <a:lstStyle/>
          <a:p>
            <a:pPr algn="l">
              <a:lnSpc>
                <a:spcPts val="4320"/>
              </a:lnSpc>
            </a:pPr>
            <a:r>
              <a:rPr lang="en-US" sz="3600" b="true">
                <a:solidFill>
                  <a:srgbClr val="000000"/>
                </a:solidFill>
                <a:latin typeface="Montserrat Bold"/>
                <a:ea typeface="Montserrat Bold"/>
                <a:cs typeface="Montserrat Bold"/>
                <a:sym typeface="Montserrat Bold"/>
              </a:rPr>
              <a:t>WHY SPONSOR?</a:t>
            </a:r>
          </a:p>
        </p:txBody>
      </p:sp>
      <p:sp>
        <p:nvSpPr>
          <p:cNvPr name="Freeform 12" id="12"/>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411071" y="1028700"/>
            <a:ext cx="3848229" cy="1346202"/>
            <a:chOff x="0" y="0"/>
            <a:chExt cx="5471013" cy="1913890"/>
          </a:xfrm>
        </p:grpSpPr>
        <p:sp>
          <p:nvSpPr>
            <p:cNvPr name="Freeform 3" id="3"/>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4" id="4"/>
          <p:cNvSpPr/>
          <p:nvPr/>
        </p:nvSpPr>
        <p:spPr>
          <a:xfrm rot="-5062">
            <a:off x="28" y="1711884"/>
            <a:ext cx="13692405" cy="0"/>
          </a:xfrm>
          <a:prstGeom prst="line">
            <a:avLst/>
          </a:prstGeom>
          <a:ln cap="rnd" w="47625">
            <a:solidFill>
              <a:srgbClr val="8C2021"/>
            </a:solidFill>
            <a:prstDash val="solid"/>
            <a:headEnd type="none" len="sm" w="sm"/>
            <a:tailEnd type="none" len="sm" w="sm"/>
          </a:ln>
        </p:spPr>
      </p:sp>
      <p:sp>
        <p:nvSpPr>
          <p:cNvPr name="Freeform 5" id="5"/>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2"/>
            <a:stretch>
              <a:fillRect l="0" t="0" r="0" b="0"/>
            </a:stretch>
          </a:blipFill>
        </p:spPr>
      </p:sp>
      <p:sp>
        <p:nvSpPr>
          <p:cNvPr name="Freeform 6" id="6"/>
          <p:cNvSpPr/>
          <p:nvPr/>
        </p:nvSpPr>
        <p:spPr>
          <a:xfrm flipH="false" flipV="false" rot="0">
            <a:off x="1288592" y="3465748"/>
            <a:ext cx="1242474" cy="248495"/>
          </a:xfrm>
          <a:custGeom>
            <a:avLst/>
            <a:gdLst/>
            <a:ahLst/>
            <a:cxnLst/>
            <a:rect r="r" b="b" t="t" l="l"/>
            <a:pathLst>
              <a:path h="248495" w="1242474">
                <a:moveTo>
                  <a:pt x="0" y="0"/>
                </a:moveTo>
                <a:lnTo>
                  <a:pt x="1242474" y="0"/>
                </a:lnTo>
                <a:lnTo>
                  <a:pt x="1242474" y="248495"/>
                </a:lnTo>
                <a:lnTo>
                  <a:pt x="0" y="248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288592" y="2270423"/>
            <a:ext cx="10077935" cy="553212"/>
          </a:xfrm>
          <a:prstGeom prst="rect">
            <a:avLst/>
          </a:prstGeom>
        </p:spPr>
        <p:txBody>
          <a:bodyPr anchor="t" rtlCol="false" tIns="0" lIns="0" bIns="0" rIns="0">
            <a:spAutoFit/>
          </a:bodyPr>
          <a:lstStyle/>
          <a:p>
            <a:pPr algn="l">
              <a:lnSpc>
                <a:spcPts val="4464"/>
              </a:lnSpc>
            </a:pPr>
            <a:r>
              <a:rPr lang="en-US" sz="3600" b="true">
                <a:solidFill>
                  <a:srgbClr val="222A35"/>
                </a:solidFill>
                <a:latin typeface="Montserrat Bold"/>
                <a:ea typeface="Montserrat Bold"/>
                <a:cs typeface="Montserrat Bold"/>
                <a:sym typeface="Montserrat Bold"/>
              </a:rPr>
              <a:t>PARTNER WITH US:</a:t>
            </a:r>
          </a:p>
        </p:txBody>
      </p:sp>
      <p:sp>
        <p:nvSpPr>
          <p:cNvPr name="TextBox 8" id="8"/>
          <p:cNvSpPr txBox="true"/>
          <p:nvPr/>
        </p:nvSpPr>
        <p:spPr>
          <a:xfrm rot="0">
            <a:off x="1288592" y="2814110"/>
            <a:ext cx="6883845" cy="359791"/>
          </a:xfrm>
          <a:prstGeom prst="rect">
            <a:avLst/>
          </a:prstGeom>
        </p:spPr>
        <p:txBody>
          <a:bodyPr anchor="t" rtlCol="false" tIns="0" lIns="0" bIns="0" rIns="0">
            <a:spAutoFit/>
          </a:bodyPr>
          <a:lstStyle/>
          <a:p>
            <a:pPr algn="l">
              <a:lnSpc>
                <a:spcPts val="2852"/>
              </a:lnSpc>
            </a:pPr>
            <a:r>
              <a:rPr lang="en-US" sz="2300">
                <a:solidFill>
                  <a:srgbClr val="222A35"/>
                </a:solidFill>
                <a:latin typeface="Montserrat"/>
                <a:ea typeface="Montserrat"/>
                <a:cs typeface="Montserrat"/>
                <a:sym typeface="Montserrat"/>
              </a:rPr>
              <a:t>2025 Sponsorship Levels</a:t>
            </a:r>
          </a:p>
        </p:txBody>
      </p:sp>
      <p:sp>
        <p:nvSpPr>
          <p:cNvPr name="TextBox 9" id="9"/>
          <p:cNvSpPr txBox="true"/>
          <p:nvPr/>
        </p:nvSpPr>
        <p:spPr>
          <a:xfrm rot="0">
            <a:off x="1432824" y="4504002"/>
            <a:ext cx="2465071"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Affiliate Sponsor</a:t>
            </a:r>
          </a:p>
        </p:txBody>
      </p:sp>
      <p:sp>
        <p:nvSpPr>
          <p:cNvPr name="TextBox 10" id="10"/>
          <p:cNvSpPr txBox="true"/>
          <p:nvPr/>
        </p:nvSpPr>
        <p:spPr>
          <a:xfrm rot="0">
            <a:off x="1432840" y="7363545"/>
            <a:ext cx="1289620" cy="396870"/>
          </a:xfrm>
          <a:prstGeom prst="rect">
            <a:avLst/>
          </a:prstGeom>
        </p:spPr>
        <p:txBody>
          <a:bodyPr anchor="t" rtlCol="false" tIns="0" lIns="0" bIns="0" rIns="0">
            <a:spAutoFit/>
          </a:bodyPr>
          <a:lstStyle/>
          <a:p>
            <a:pPr algn="l">
              <a:lnSpc>
                <a:spcPts val="2929"/>
              </a:lnSpc>
            </a:pPr>
            <a:r>
              <a:rPr lang="en-US" sz="2929">
                <a:solidFill>
                  <a:srgbClr val="000000"/>
                </a:solidFill>
                <a:latin typeface="EB Garamond"/>
                <a:ea typeface="EB Garamond"/>
                <a:cs typeface="EB Garamond"/>
                <a:sym typeface="EB Garamond"/>
              </a:rPr>
              <a:t>$500</a:t>
            </a:r>
          </a:p>
        </p:txBody>
      </p:sp>
      <p:sp>
        <p:nvSpPr>
          <p:cNvPr name="AutoShape 11" id="11"/>
          <p:cNvSpPr/>
          <p:nvPr/>
        </p:nvSpPr>
        <p:spPr>
          <a:xfrm>
            <a:off x="1288615" y="6744559"/>
            <a:ext cx="2501288" cy="6067"/>
          </a:xfrm>
          <a:prstGeom prst="line">
            <a:avLst/>
          </a:prstGeom>
          <a:ln cap="flat" w="19050">
            <a:solidFill>
              <a:srgbClr val="8C2021"/>
            </a:solidFill>
            <a:prstDash val="solid"/>
            <a:headEnd type="none" len="sm" w="sm"/>
            <a:tailEnd type="none" len="sm" w="sm"/>
          </a:ln>
        </p:spPr>
      </p:sp>
      <p:sp>
        <p:nvSpPr>
          <p:cNvPr name="TextBox 12" id="12"/>
          <p:cNvSpPr txBox="true"/>
          <p:nvPr/>
        </p:nvSpPr>
        <p:spPr>
          <a:xfrm rot="0">
            <a:off x="1288592" y="5025591"/>
            <a:ext cx="3436117" cy="939971"/>
          </a:xfrm>
          <a:prstGeom prst="rect">
            <a:avLst/>
          </a:prstGeom>
        </p:spPr>
        <p:txBody>
          <a:bodyPr anchor="t" rtlCol="false" tIns="0" lIns="0" bIns="0" rIns="0">
            <a:spAutoFit/>
          </a:bodyPr>
          <a:lstStyle/>
          <a:p>
            <a:pPr algn="l">
              <a:lnSpc>
                <a:spcPts val="2547"/>
              </a:lnSpc>
            </a:pPr>
            <a:r>
              <a:rPr lang="en-US" sz="1273">
                <a:solidFill>
                  <a:srgbClr val="000000"/>
                </a:solidFill>
                <a:latin typeface="Poppins"/>
                <a:ea typeface="Poppins"/>
                <a:cs typeface="Poppins"/>
                <a:sym typeface="Poppins"/>
              </a:rPr>
              <a:t> •       Recognition on NALCOM’s website and event program</a:t>
            </a:r>
          </a:p>
          <a:p>
            <a:pPr algn="l">
              <a:lnSpc>
                <a:spcPts val="2547"/>
              </a:lnSpc>
            </a:pPr>
            <a:r>
              <a:rPr lang="en-US" sz="1273">
                <a:solidFill>
                  <a:srgbClr val="000000"/>
                </a:solidFill>
                <a:latin typeface="Poppins"/>
                <a:ea typeface="Poppins"/>
                <a:cs typeface="Poppins"/>
                <a:sym typeface="Poppins"/>
              </a:rPr>
              <a:t>•       Social media shoutout (1x annually)</a:t>
            </a:r>
          </a:p>
        </p:txBody>
      </p:sp>
      <p:sp>
        <p:nvSpPr>
          <p:cNvPr name="AutoShape 13" id="13"/>
          <p:cNvSpPr/>
          <p:nvPr/>
        </p:nvSpPr>
        <p:spPr>
          <a:xfrm>
            <a:off x="3630257" y="7773404"/>
            <a:ext cx="419539" cy="0"/>
          </a:xfrm>
          <a:prstGeom prst="line">
            <a:avLst/>
          </a:prstGeom>
          <a:ln cap="flat" w="19050">
            <a:solidFill>
              <a:srgbClr val="FEF7F2"/>
            </a:solidFill>
            <a:prstDash val="solid"/>
            <a:headEnd type="none" len="sm" w="sm"/>
            <a:tailEnd type="arrow" len="sm" w="med"/>
          </a:ln>
        </p:spPr>
      </p:sp>
      <p:sp>
        <p:nvSpPr>
          <p:cNvPr name="TextBox 14" id="14"/>
          <p:cNvSpPr txBox="true"/>
          <p:nvPr/>
        </p:nvSpPr>
        <p:spPr>
          <a:xfrm rot="0">
            <a:off x="6471791" y="4504002"/>
            <a:ext cx="3514566"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Corporate Sponsor</a:t>
            </a:r>
          </a:p>
        </p:txBody>
      </p:sp>
      <p:sp>
        <p:nvSpPr>
          <p:cNvPr name="TextBox 15" id="15"/>
          <p:cNvSpPr txBox="true"/>
          <p:nvPr/>
        </p:nvSpPr>
        <p:spPr>
          <a:xfrm rot="0">
            <a:off x="6471808" y="7363545"/>
            <a:ext cx="1289620" cy="396870"/>
          </a:xfrm>
          <a:prstGeom prst="rect">
            <a:avLst/>
          </a:prstGeom>
        </p:spPr>
        <p:txBody>
          <a:bodyPr anchor="t" rtlCol="false" tIns="0" lIns="0" bIns="0" rIns="0">
            <a:spAutoFit/>
          </a:bodyPr>
          <a:lstStyle/>
          <a:p>
            <a:pPr algn="l">
              <a:lnSpc>
                <a:spcPts val="2929"/>
              </a:lnSpc>
            </a:pPr>
            <a:r>
              <a:rPr lang="en-US" sz="2929">
                <a:solidFill>
                  <a:srgbClr val="000000"/>
                </a:solidFill>
                <a:latin typeface="EB Garamond"/>
                <a:ea typeface="EB Garamond"/>
                <a:cs typeface="EB Garamond"/>
                <a:sym typeface="EB Garamond"/>
              </a:rPr>
              <a:t>$1,500</a:t>
            </a:r>
          </a:p>
        </p:txBody>
      </p:sp>
      <p:sp>
        <p:nvSpPr>
          <p:cNvPr name="AutoShape 16" id="16"/>
          <p:cNvSpPr/>
          <p:nvPr/>
        </p:nvSpPr>
        <p:spPr>
          <a:xfrm>
            <a:off x="6327583" y="6744559"/>
            <a:ext cx="2501288" cy="6067"/>
          </a:xfrm>
          <a:prstGeom prst="line">
            <a:avLst/>
          </a:prstGeom>
          <a:ln cap="flat" w="19050">
            <a:solidFill>
              <a:srgbClr val="8C2021"/>
            </a:solidFill>
            <a:prstDash val="solid"/>
            <a:headEnd type="none" len="sm" w="sm"/>
            <a:tailEnd type="none" len="sm" w="sm"/>
          </a:ln>
        </p:spPr>
      </p:sp>
      <p:sp>
        <p:nvSpPr>
          <p:cNvPr name="TextBox 17" id="17"/>
          <p:cNvSpPr txBox="true"/>
          <p:nvPr/>
        </p:nvSpPr>
        <p:spPr>
          <a:xfrm rot="0">
            <a:off x="6327560" y="5025591"/>
            <a:ext cx="4989041" cy="1261512"/>
          </a:xfrm>
          <a:prstGeom prst="rect">
            <a:avLst/>
          </a:prstGeom>
        </p:spPr>
        <p:txBody>
          <a:bodyPr anchor="t" rtlCol="false" tIns="0" lIns="0" bIns="0" rIns="0">
            <a:spAutoFit/>
          </a:bodyPr>
          <a:lstStyle/>
          <a:p>
            <a:pPr algn="l">
              <a:lnSpc>
                <a:spcPts val="2547"/>
              </a:lnSpc>
            </a:pPr>
            <a:r>
              <a:rPr lang="en-US" sz="1273">
                <a:solidFill>
                  <a:srgbClr val="000000"/>
                </a:solidFill>
                <a:latin typeface="Poppins"/>
                <a:ea typeface="Poppins"/>
                <a:cs typeface="Poppins"/>
                <a:sym typeface="Poppins"/>
              </a:rPr>
              <a:t> •       Logo placement on website and event materials</a:t>
            </a:r>
          </a:p>
          <a:p>
            <a:pPr algn="l">
              <a:lnSpc>
                <a:spcPts val="2547"/>
              </a:lnSpc>
            </a:pPr>
            <a:r>
              <a:rPr lang="en-US" sz="1273">
                <a:solidFill>
                  <a:srgbClr val="000000"/>
                </a:solidFill>
                <a:latin typeface="Poppins"/>
                <a:ea typeface="Poppins"/>
                <a:cs typeface="Poppins"/>
                <a:sym typeface="Poppins"/>
              </a:rPr>
              <a:t>  •       Recognition at monthly events</a:t>
            </a:r>
          </a:p>
          <a:p>
            <a:pPr algn="l">
              <a:lnSpc>
                <a:spcPts val="2547"/>
              </a:lnSpc>
            </a:pPr>
            <a:r>
              <a:rPr lang="en-US" sz="1273">
                <a:solidFill>
                  <a:srgbClr val="000000"/>
                </a:solidFill>
                <a:latin typeface="Poppins"/>
                <a:ea typeface="Poppins"/>
                <a:cs typeface="Poppins"/>
                <a:sym typeface="Poppins"/>
              </a:rPr>
              <a:t>  •       Option to host 1 monthly meeting at no additional cost</a:t>
            </a:r>
          </a:p>
          <a:p>
            <a:pPr algn="l">
              <a:lnSpc>
                <a:spcPts val="2547"/>
              </a:lnSpc>
            </a:pPr>
            <a:r>
              <a:rPr lang="en-US" sz="1273">
                <a:solidFill>
                  <a:srgbClr val="000000"/>
                </a:solidFill>
                <a:latin typeface="Poppins"/>
                <a:ea typeface="Poppins"/>
                <a:cs typeface="Poppins"/>
                <a:sym typeface="Poppins"/>
              </a:rPr>
              <a:t>  •       Social media shoutout (2x annually)</a:t>
            </a:r>
          </a:p>
        </p:txBody>
      </p:sp>
      <p:sp>
        <p:nvSpPr>
          <p:cNvPr name="AutoShape 18" id="18"/>
          <p:cNvSpPr/>
          <p:nvPr/>
        </p:nvSpPr>
        <p:spPr>
          <a:xfrm>
            <a:off x="8128044" y="7199983"/>
            <a:ext cx="419539" cy="0"/>
          </a:xfrm>
          <a:prstGeom prst="line">
            <a:avLst/>
          </a:prstGeom>
          <a:ln cap="flat" w="19050">
            <a:solidFill>
              <a:srgbClr val="FEF7F2"/>
            </a:solidFill>
            <a:prstDash val="solid"/>
            <a:headEnd type="none" len="sm" w="sm"/>
            <a:tailEnd type="arrow" len="sm" w="med"/>
          </a:ln>
        </p:spPr>
      </p:sp>
      <p:sp>
        <p:nvSpPr>
          <p:cNvPr name="TextBox 19" id="19"/>
          <p:cNvSpPr txBox="true"/>
          <p:nvPr/>
        </p:nvSpPr>
        <p:spPr>
          <a:xfrm rot="0">
            <a:off x="12414490" y="4504002"/>
            <a:ext cx="3514566"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Premier Sponsor</a:t>
            </a:r>
          </a:p>
        </p:txBody>
      </p:sp>
      <p:sp>
        <p:nvSpPr>
          <p:cNvPr name="TextBox 20" id="20"/>
          <p:cNvSpPr txBox="true"/>
          <p:nvPr/>
        </p:nvSpPr>
        <p:spPr>
          <a:xfrm rot="0">
            <a:off x="12414507" y="7363545"/>
            <a:ext cx="1289620" cy="396870"/>
          </a:xfrm>
          <a:prstGeom prst="rect">
            <a:avLst/>
          </a:prstGeom>
        </p:spPr>
        <p:txBody>
          <a:bodyPr anchor="t" rtlCol="false" tIns="0" lIns="0" bIns="0" rIns="0">
            <a:spAutoFit/>
          </a:bodyPr>
          <a:lstStyle/>
          <a:p>
            <a:pPr algn="l">
              <a:lnSpc>
                <a:spcPts val="2929"/>
              </a:lnSpc>
            </a:pPr>
            <a:r>
              <a:rPr lang="en-US" sz="2929">
                <a:solidFill>
                  <a:srgbClr val="000000"/>
                </a:solidFill>
                <a:latin typeface="EB Garamond"/>
                <a:ea typeface="EB Garamond"/>
                <a:cs typeface="EB Garamond"/>
                <a:sym typeface="EB Garamond"/>
              </a:rPr>
              <a:t>$2,500</a:t>
            </a:r>
          </a:p>
        </p:txBody>
      </p:sp>
      <p:sp>
        <p:nvSpPr>
          <p:cNvPr name="AutoShape 21" id="21"/>
          <p:cNvSpPr/>
          <p:nvPr/>
        </p:nvSpPr>
        <p:spPr>
          <a:xfrm>
            <a:off x="12270282" y="6744559"/>
            <a:ext cx="2501288" cy="6067"/>
          </a:xfrm>
          <a:prstGeom prst="line">
            <a:avLst/>
          </a:prstGeom>
          <a:ln cap="flat" w="19050">
            <a:solidFill>
              <a:srgbClr val="8C2021"/>
            </a:solidFill>
            <a:prstDash val="solid"/>
            <a:headEnd type="none" len="sm" w="sm"/>
            <a:tailEnd type="none" len="sm" w="sm"/>
          </a:ln>
        </p:spPr>
      </p:sp>
      <p:sp>
        <p:nvSpPr>
          <p:cNvPr name="TextBox 22" id="22"/>
          <p:cNvSpPr txBox="true"/>
          <p:nvPr/>
        </p:nvSpPr>
        <p:spPr>
          <a:xfrm rot="0">
            <a:off x="12270259" y="5025591"/>
            <a:ext cx="5280522" cy="1547368"/>
          </a:xfrm>
          <a:prstGeom prst="rect">
            <a:avLst/>
          </a:prstGeom>
        </p:spPr>
        <p:txBody>
          <a:bodyPr anchor="t" rtlCol="false" tIns="0" lIns="0" bIns="0" rIns="0">
            <a:spAutoFit/>
          </a:bodyPr>
          <a:lstStyle/>
          <a:p>
            <a:pPr algn="l">
              <a:lnSpc>
                <a:spcPts val="2539"/>
              </a:lnSpc>
            </a:pPr>
            <a:r>
              <a:rPr lang="en-US" sz="1269">
                <a:solidFill>
                  <a:srgbClr val="000000"/>
                </a:solidFill>
                <a:latin typeface="Poppins"/>
                <a:ea typeface="Poppins"/>
                <a:cs typeface="Poppins"/>
                <a:sym typeface="Poppins"/>
              </a:rPr>
              <a:t>   •       Logo placement on website and digital event promotions</a:t>
            </a:r>
          </a:p>
          <a:p>
            <a:pPr algn="l">
              <a:lnSpc>
                <a:spcPts val="2539"/>
              </a:lnSpc>
            </a:pPr>
            <a:r>
              <a:rPr lang="en-US" sz="1269">
                <a:solidFill>
                  <a:srgbClr val="000000"/>
                </a:solidFill>
                <a:latin typeface="Poppins"/>
                <a:ea typeface="Poppins"/>
                <a:cs typeface="Poppins"/>
                <a:sym typeface="Poppins"/>
              </a:rPr>
              <a:t>  •       2 monthly meeting sponsorships included</a:t>
            </a:r>
          </a:p>
          <a:p>
            <a:pPr algn="l">
              <a:lnSpc>
                <a:spcPts val="2539"/>
              </a:lnSpc>
            </a:pPr>
            <a:r>
              <a:rPr lang="en-US" sz="1269">
                <a:solidFill>
                  <a:srgbClr val="000000"/>
                </a:solidFill>
                <a:latin typeface="Poppins"/>
                <a:ea typeface="Poppins"/>
                <a:cs typeface="Poppins"/>
                <a:sym typeface="Poppins"/>
              </a:rPr>
              <a:t>  •       30-second promo video at one meeting (company spotlight)</a:t>
            </a:r>
          </a:p>
          <a:p>
            <a:pPr algn="l">
              <a:lnSpc>
                <a:spcPts val="2539"/>
              </a:lnSpc>
            </a:pPr>
            <a:r>
              <a:rPr lang="en-US" sz="1269">
                <a:solidFill>
                  <a:srgbClr val="000000"/>
                </a:solidFill>
                <a:latin typeface="Poppins"/>
                <a:ea typeface="Poppins"/>
                <a:cs typeface="Poppins"/>
                <a:sym typeface="Poppins"/>
              </a:rPr>
              <a:t>  •       Featured profile in the NALCOM newsletter</a:t>
            </a:r>
          </a:p>
        </p:txBody>
      </p:sp>
      <p:sp>
        <p:nvSpPr>
          <p:cNvPr name="AutoShape 23" id="23"/>
          <p:cNvSpPr/>
          <p:nvPr/>
        </p:nvSpPr>
        <p:spPr>
          <a:xfrm>
            <a:off x="14070743" y="7199983"/>
            <a:ext cx="419539" cy="0"/>
          </a:xfrm>
          <a:prstGeom prst="line">
            <a:avLst/>
          </a:prstGeom>
          <a:ln cap="flat" w="19050">
            <a:solidFill>
              <a:srgbClr val="FEF7F2"/>
            </a:solidFill>
            <a:prstDash val="solid"/>
            <a:headEnd type="none" len="sm" w="sm"/>
            <a:tailEnd type="arrow" len="sm" w="med"/>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411071" y="1028700"/>
            <a:ext cx="3848229" cy="1346202"/>
            <a:chOff x="0" y="0"/>
            <a:chExt cx="5471013" cy="1913890"/>
          </a:xfrm>
        </p:grpSpPr>
        <p:sp>
          <p:nvSpPr>
            <p:cNvPr name="Freeform 3" id="3"/>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4" id="4"/>
          <p:cNvSpPr/>
          <p:nvPr/>
        </p:nvSpPr>
        <p:spPr>
          <a:xfrm rot="-5062">
            <a:off x="28" y="1711884"/>
            <a:ext cx="13692405" cy="0"/>
          </a:xfrm>
          <a:prstGeom prst="line">
            <a:avLst/>
          </a:prstGeom>
          <a:ln cap="rnd" w="47625">
            <a:solidFill>
              <a:srgbClr val="8C2021"/>
            </a:solidFill>
            <a:prstDash val="solid"/>
            <a:headEnd type="none" len="sm" w="sm"/>
            <a:tailEnd type="none" len="sm" w="sm"/>
          </a:ln>
        </p:spPr>
      </p:sp>
      <p:sp>
        <p:nvSpPr>
          <p:cNvPr name="Freeform 5" id="5"/>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2"/>
            <a:stretch>
              <a:fillRect l="0" t="0" r="0" b="0"/>
            </a:stretch>
          </a:blipFill>
        </p:spPr>
      </p:sp>
      <p:sp>
        <p:nvSpPr>
          <p:cNvPr name="Freeform 6" id="6"/>
          <p:cNvSpPr/>
          <p:nvPr/>
        </p:nvSpPr>
        <p:spPr>
          <a:xfrm flipH="false" flipV="false" rot="0">
            <a:off x="1288592" y="3465748"/>
            <a:ext cx="1242474" cy="248495"/>
          </a:xfrm>
          <a:custGeom>
            <a:avLst/>
            <a:gdLst/>
            <a:ahLst/>
            <a:cxnLst/>
            <a:rect r="r" b="b" t="t" l="l"/>
            <a:pathLst>
              <a:path h="248495" w="1242474">
                <a:moveTo>
                  <a:pt x="0" y="0"/>
                </a:moveTo>
                <a:lnTo>
                  <a:pt x="1242474" y="0"/>
                </a:lnTo>
                <a:lnTo>
                  <a:pt x="1242474" y="248495"/>
                </a:lnTo>
                <a:lnTo>
                  <a:pt x="0" y="248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288592" y="2270423"/>
            <a:ext cx="10077935" cy="553212"/>
          </a:xfrm>
          <a:prstGeom prst="rect">
            <a:avLst/>
          </a:prstGeom>
        </p:spPr>
        <p:txBody>
          <a:bodyPr anchor="t" rtlCol="false" tIns="0" lIns="0" bIns="0" rIns="0">
            <a:spAutoFit/>
          </a:bodyPr>
          <a:lstStyle/>
          <a:p>
            <a:pPr algn="l">
              <a:lnSpc>
                <a:spcPts val="4464"/>
              </a:lnSpc>
            </a:pPr>
            <a:r>
              <a:rPr lang="en-US" sz="3600" b="true">
                <a:solidFill>
                  <a:srgbClr val="222A35"/>
                </a:solidFill>
                <a:latin typeface="Montserrat Bold"/>
                <a:ea typeface="Montserrat Bold"/>
                <a:cs typeface="Montserrat Bold"/>
                <a:sym typeface="Montserrat Bold"/>
              </a:rPr>
              <a:t>BASE BENEFITS</a:t>
            </a:r>
            <a:r>
              <a:rPr lang="en-US" sz="3600" b="true">
                <a:solidFill>
                  <a:srgbClr val="222A35"/>
                </a:solidFill>
                <a:latin typeface="Montserrat Bold"/>
                <a:ea typeface="Montserrat Bold"/>
                <a:cs typeface="Montserrat Bold"/>
                <a:sym typeface="Montserrat Bold"/>
              </a:rPr>
              <a:t> by Level &amp; Cost</a:t>
            </a:r>
          </a:p>
        </p:txBody>
      </p:sp>
      <p:sp>
        <p:nvSpPr>
          <p:cNvPr name="TextBox 8" id="8"/>
          <p:cNvSpPr txBox="true"/>
          <p:nvPr/>
        </p:nvSpPr>
        <p:spPr>
          <a:xfrm rot="0">
            <a:off x="1288592" y="2814110"/>
            <a:ext cx="6883845" cy="359791"/>
          </a:xfrm>
          <a:prstGeom prst="rect">
            <a:avLst/>
          </a:prstGeom>
        </p:spPr>
        <p:txBody>
          <a:bodyPr anchor="t" rtlCol="false" tIns="0" lIns="0" bIns="0" rIns="0">
            <a:spAutoFit/>
          </a:bodyPr>
          <a:lstStyle/>
          <a:p>
            <a:pPr algn="l">
              <a:lnSpc>
                <a:spcPts val="2852"/>
              </a:lnSpc>
            </a:pPr>
            <a:r>
              <a:rPr lang="en-US" sz="2300">
                <a:solidFill>
                  <a:srgbClr val="222A35"/>
                </a:solidFill>
                <a:latin typeface="Montserrat"/>
                <a:ea typeface="Montserrat"/>
                <a:cs typeface="Montserrat"/>
                <a:sym typeface="Montserrat"/>
              </a:rPr>
              <a:t>Financial Sponsorships</a:t>
            </a:r>
          </a:p>
        </p:txBody>
      </p:sp>
      <p:sp>
        <p:nvSpPr>
          <p:cNvPr name="TextBox 9" id="9"/>
          <p:cNvSpPr txBox="true"/>
          <p:nvPr/>
        </p:nvSpPr>
        <p:spPr>
          <a:xfrm rot="0">
            <a:off x="1432824" y="4504002"/>
            <a:ext cx="2465071"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Cabinet Sponsor</a:t>
            </a:r>
          </a:p>
        </p:txBody>
      </p:sp>
      <p:sp>
        <p:nvSpPr>
          <p:cNvPr name="TextBox 10" id="10"/>
          <p:cNvSpPr txBox="true"/>
          <p:nvPr/>
        </p:nvSpPr>
        <p:spPr>
          <a:xfrm rot="0">
            <a:off x="1432840" y="8166678"/>
            <a:ext cx="1289620" cy="396870"/>
          </a:xfrm>
          <a:prstGeom prst="rect">
            <a:avLst/>
          </a:prstGeom>
        </p:spPr>
        <p:txBody>
          <a:bodyPr anchor="t" rtlCol="false" tIns="0" lIns="0" bIns="0" rIns="0">
            <a:spAutoFit/>
          </a:bodyPr>
          <a:lstStyle/>
          <a:p>
            <a:pPr algn="l">
              <a:lnSpc>
                <a:spcPts val="2929"/>
              </a:lnSpc>
            </a:pPr>
            <a:r>
              <a:rPr lang="en-US" sz="2929">
                <a:solidFill>
                  <a:srgbClr val="000000"/>
                </a:solidFill>
                <a:latin typeface="EB Garamond"/>
                <a:ea typeface="EB Garamond"/>
                <a:cs typeface="EB Garamond"/>
                <a:sym typeface="EB Garamond"/>
              </a:rPr>
              <a:t>$4,000</a:t>
            </a:r>
          </a:p>
        </p:txBody>
      </p:sp>
      <p:sp>
        <p:nvSpPr>
          <p:cNvPr name="AutoShape 11" id="11"/>
          <p:cNvSpPr/>
          <p:nvPr/>
        </p:nvSpPr>
        <p:spPr>
          <a:xfrm>
            <a:off x="1288615" y="7547692"/>
            <a:ext cx="2501288" cy="6067"/>
          </a:xfrm>
          <a:prstGeom prst="line">
            <a:avLst/>
          </a:prstGeom>
          <a:ln cap="flat" w="19050">
            <a:solidFill>
              <a:srgbClr val="8C2021"/>
            </a:solidFill>
            <a:prstDash val="solid"/>
            <a:headEnd type="none" len="sm" w="sm"/>
            <a:tailEnd type="none" len="sm" w="sm"/>
          </a:ln>
        </p:spPr>
      </p:sp>
      <p:sp>
        <p:nvSpPr>
          <p:cNvPr name="TextBox 12" id="12"/>
          <p:cNvSpPr txBox="true"/>
          <p:nvPr/>
        </p:nvSpPr>
        <p:spPr>
          <a:xfrm rot="0">
            <a:off x="1288592" y="5025591"/>
            <a:ext cx="4344267" cy="2176018"/>
          </a:xfrm>
          <a:prstGeom prst="rect">
            <a:avLst/>
          </a:prstGeom>
        </p:spPr>
        <p:txBody>
          <a:bodyPr anchor="t" rtlCol="false" tIns="0" lIns="0" bIns="0" rIns="0">
            <a:spAutoFit/>
          </a:bodyPr>
          <a:lstStyle/>
          <a:p>
            <a:pPr algn="l">
              <a:lnSpc>
                <a:spcPts val="2539"/>
              </a:lnSpc>
            </a:pPr>
            <a:r>
              <a:rPr lang="en-US" sz="1269">
                <a:solidFill>
                  <a:srgbClr val="000000"/>
                </a:solidFill>
                <a:latin typeface="Poppins"/>
                <a:ea typeface="Poppins"/>
                <a:cs typeface="Poppins"/>
                <a:sym typeface="Poppins"/>
              </a:rPr>
              <a:t>  •       Recognition at all NALCOM events</a:t>
            </a:r>
          </a:p>
          <a:p>
            <a:pPr algn="l">
              <a:lnSpc>
                <a:spcPts val="2539"/>
              </a:lnSpc>
            </a:pPr>
            <a:r>
              <a:rPr lang="en-US" sz="1269">
                <a:solidFill>
                  <a:srgbClr val="000000"/>
                </a:solidFill>
                <a:latin typeface="Poppins"/>
                <a:ea typeface="Poppins"/>
                <a:cs typeface="Poppins"/>
                <a:sym typeface="Poppins"/>
              </a:rPr>
              <a:t>  •       Logo placement on event materials and all digital promotions</a:t>
            </a:r>
          </a:p>
          <a:p>
            <a:pPr algn="l">
              <a:lnSpc>
                <a:spcPts val="2539"/>
              </a:lnSpc>
            </a:pPr>
            <a:r>
              <a:rPr lang="en-US" sz="1269">
                <a:solidFill>
                  <a:srgbClr val="000000"/>
                </a:solidFill>
                <a:latin typeface="Poppins"/>
                <a:ea typeface="Poppins"/>
                <a:cs typeface="Poppins"/>
                <a:sym typeface="Poppins"/>
              </a:rPr>
              <a:t>  •        Sponsorship of 1 annual signature event</a:t>
            </a:r>
          </a:p>
          <a:p>
            <a:pPr algn="l">
              <a:lnSpc>
                <a:spcPts val="2539"/>
              </a:lnSpc>
            </a:pPr>
            <a:r>
              <a:rPr lang="en-US" sz="1269">
                <a:solidFill>
                  <a:srgbClr val="000000"/>
                </a:solidFill>
                <a:latin typeface="Poppins"/>
                <a:ea typeface="Poppins"/>
                <a:cs typeface="Poppins"/>
                <a:sym typeface="Poppins"/>
              </a:rPr>
              <a:t>  •       Social media highlights (quarterly)</a:t>
            </a:r>
          </a:p>
          <a:p>
            <a:pPr algn="l">
              <a:lnSpc>
                <a:spcPts val="2539"/>
              </a:lnSpc>
            </a:pPr>
            <a:r>
              <a:rPr lang="en-US" sz="1269">
                <a:solidFill>
                  <a:srgbClr val="000000"/>
                </a:solidFill>
                <a:latin typeface="Poppins"/>
                <a:ea typeface="Poppins"/>
                <a:cs typeface="Poppins"/>
                <a:sym typeface="Poppins"/>
              </a:rPr>
              <a:t>  •       Opportunity to provide branded giveaways at events</a:t>
            </a:r>
          </a:p>
        </p:txBody>
      </p:sp>
      <p:sp>
        <p:nvSpPr>
          <p:cNvPr name="AutoShape 13" id="13"/>
          <p:cNvSpPr/>
          <p:nvPr/>
        </p:nvSpPr>
        <p:spPr>
          <a:xfrm>
            <a:off x="3630257" y="7773404"/>
            <a:ext cx="419539" cy="0"/>
          </a:xfrm>
          <a:prstGeom prst="line">
            <a:avLst/>
          </a:prstGeom>
          <a:ln cap="flat" w="19050">
            <a:solidFill>
              <a:srgbClr val="FEF7F2"/>
            </a:solidFill>
            <a:prstDash val="solid"/>
            <a:headEnd type="none" len="sm" w="sm"/>
            <a:tailEnd type="arrow" len="sm" w="med"/>
          </a:ln>
        </p:spPr>
      </p:sp>
      <p:sp>
        <p:nvSpPr>
          <p:cNvPr name="TextBox 14" id="14"/>
          <p:cNvSpPr txBox="true"/>
          <p:nvPr/>
        </p:nvSpPr>
        <p:spPr>
          <a:xfrm rot="0">
            <a:off x="6415154" y="4557404"/>
            <a:ext cx="3514566"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Title Sponsor</a:t>
            </a:r>
          </a:p>
        </p:txBody>
      </p:sp>
      <p:sp>
        <p:nvSpPr>
          <p:cNvPr name="TextBox 15" id="15"/>
          <p:cNvSpPr txBox="true"/>
          <p:nvPr/>
        </p:nvSpPr>
        <p:spPr>
          <a:xfrm rot="0">
            <a:off x="6786914" y="8176203"/>
            <a:ext cx="1289620" cy="396870"/>
          </a:xfrm>
          <a:prstGeom prst="rect">
            <a:avLst/>
          </a:prstGeom>
        </p:spPr>
        <p:txBody>
          <a:bodyPr anchor="t" rtlCol="false" tIns="0" lIns="0" bIns="0" rIns="0">
            <a:spAutoFit/>
          </a:bodyPr>
          <a:lstStyle/>
          <a:p>
            <a:pPr algn="l">
              <a:lnSpc>
                <a:spcPts val="2929"/>
              </a:lnSpc>
            </a:pPr>
            <a:r>
              <a:rPr lang="en-US" sz="2929">
                <a:solidFill>
                  <a:srgbClr val="000000"/>
                </a:solidFill>
                <a:latin typeface="EB Garamond"/>
                <a:ea typeface="EB Garamond"/>
                <a:cs typeface="EB Garamond"/>
                <a:sym typeface="EB Garamond"/>
              </a:rPr>
              <a:t>$6,000</a:t>
            </a:r>
          </a:p>
        </p:txBody>
      </p:sp>
      <p:sp>
        <p:nvSpPr>
          <p:cNvPr name="AutoShape 16" id="16"/>
          <p:cNvSpPr/>
          <p:nvPr/>
        </p:nvSpPr>
        <p:spPr>
          <a:xfrm>
            <a:off x="6642689" y="7557217"/>
            <a:ext cx="2501288" cy="6067"/>
          </a:xfrm>
          <a:prstGeom prst="line">
            <a:avLst/>
          </a:prstGeom>
          <a:ln cap="flat" w="19050">
            <a:solidFill>
              <a:srgbClr val="8C2021"/>
            </a:solidFill>
            <a:prstDash val="solid"/>
            <a:headEnd type="none" len="sm" w="sm"/>
            <a:tailEnd type="none" len="sm" w="sm"/>
          </a:ln>
        </p:spPr>
      </p:sp>
      <p:sp>
        <p:nvSpPr>
          <p:cNvPr name="TextBox 17" id="17"/>
          <p:cNvSpPr txBox="true"/>
          <p:nvPr/>
        </p:nvSpPr>
        <p:spPr>
          <a:xfrm rot="0">
            <a:off x="6327560" y="5087624"/>
            <a:ext cx="4989041" cy="2226133"/>
          </a:xfrm>
          <a:prstGeom prst="rect">
            <a:avLst/>
          </a:prstGeom>
        </p:spPr>
        <p:txBody>
          <a:bodyPr anchor="t" rtlCol="false" tIns="0" lIns="0" bIns="0" rIns="0">
            <a:spAutoFit/>
          </a:bodyPr>
          <a:lstStyle/>
          <a:p>
            <a:pPr algn="l">
              <a:lnSpc>
                <a:spcPts val="2547"/>
              </a:lnSpc>
            </a:pPr>
            <a:r>
              <a:rPr lang="en-US" sz="1273">
                <a:solidFill>
                  <a:srgbClr val="000000"/>
                </a:solidFill>
                <a:latin typeface="Poppins"/>
                <a:ea typeface="Poppins"/>
                <a:cs typeface="Poppins"/>
                <a:sym typeface="Poppins"/>
              </a:rPr>
              <a:t>  •       Logo prominently displayed on all NALCOM communications (digital/print)</a:t>
            </a:r>
          </a:p>
          <a:p>
            <a:pPr algn="l">
              <a:lnSpc>
                <a:spcPts val="2547"/>
              </a:lnSpc>
            </a:pPr>
            <a:r>
              <a:rPr lang="en-US" sz="1273">
                <a:solidFill>
                  <a:srgbClr val="000000"/>
                </a:solidFill>
                <a:latin typeface="Poppins"/>
                <a:ea typeface="Poppins"/>
                <a:cs typeface="Poppins"/>
                <a:sym typeface="Poppins"/>
              </a:rPr>
              <a:t>  •       Exclusive opportunity to address attendees at signature events (3-minute spotlight)</a:t>
            </a:r>
          </a:p>
          <a:p>
            <a:pPr algn="l">
              <a:lnSpc>
                <a:spcPts val="2547"/>
              </a:lnSpc>
            </a:pPr>
            <a:r>
              <a:rPr lang="en-US" sz="1273">
                <a:solidFill>
                  <a:srgbClr val="000000"/>
                </a:solidFill>
                <a:latin typeface="Poppins"/>
                <a:ea typeface="Poppins"/>
                <a:cs typeface="Poppins"/>
                <a:sym typeface="Poppins"/>
              </a:rPr>
              <a:t>  •       Dedicated email blast to NALCOM members (1x annually)</a:t>
            </a:r>
          </a:p>
          <a:p>
            <a:pPr algn="l">
              <a:lnSpc>
                <a:spcPts val="2547"/>
              </a:lnSpc>
            </a:pPr>
            <a:r>
              <a:rPr lang="en-US" sz="1273">
                <a:solidFill>
                  <a:srgbClr val="000000"/>
                </a:solidFill>
                <a:latin typeface="Poppins"/>
                <a:ea typeface="Poppins"/>
                <a:cs typeface="Poppins"/>
                <a:sym typeface="Poppins"/>
              </a:rPr>
              <a:t>  •       Recognition at all NALCOM events throughout the year</a:t>
            </a:r>
          </a:p>
        </p:txBody>
      </p:sp>
      <p:sp>
        <p:nvSpPr>
          <p:cNvPr name="AutoShape 18" id="18"/>
          <p:cNvSpPr/>
          <p:nvPr/>
        </p:nvSpPr>
        <p:spPr>
          <a:xfrm>
            <a:off x="8449964" y="7257574"/>
            <a:ext cx="419539" cy="0"/>
          </a:xfrm>
          <a:prstGeom prst="line">
            <a:avLst/>
          </a:prstGeom>
          <a:ln cap="flat" w="19050">
            <a:solidFill>
              <a:srgbClr val="FEF7F2"/>
            </a:solidFill>
            <a:prstDash val="solid"/>
            <a:headEnd type="none" len="sm" w="sm"/>
            <a:tailEnd type="arrow" len="sm" w="med"/>
          </a:ln>
        </p:spPr>
      </p:sp>
      <p:sp>
        <p:nvSpPr>
          <p:cNvPr name="TextBox 19" id="19"/>
          <p:cNvSpPr txBox="true"/>
          <p:nvPr/>
        </p:nvSpPr>
        <p:spPr>
          <a:xfrm rot="0">
            <a:off x="12157614" y="4699216"/>
            <a:ext cx="5768730" cy="396870"/>
          </a:xfrm>
          <a:prstGeom prst="rect">
            <a:avLst/>
          </a:prstGeom>
        </p:spPr>
        <p:txBody>
          <a:bodyPr anchor="t" rtlCol="false" tIns="0" lIns="0" bIns="0" rIns="0">
            <a:spAutoFit/>
          </a:bodyPr>
          <a:lstStyle/>
          <a:p>
            <a:pPr algn="l">
              <a:lnSpc>
                <a:spcPts val="2929"/>
              </a:lnSpc>
            </a:pPr>
            <a:r>
              <a:rPr lang="en-US" sz="2929" i="true">
                <a:solidFill>
                  <a:srgbClr val="000000"/>
                </a:solidFill>
                <a:latin typeface="EB Garamond Italics"/>
                <a:ea typeface="EB Garamond Italics"/>
                <a:cs typeface="EB Garamond Italics"/>
                <a:sym typeface="EB Garamond Italics"/>
              </a:rPr>
              <a:t>Additional Sponsorship Opportunities </a:t>
            </a:r>
          </a:p>
        </p:txBody>
      </p:sp>
      <p:sp>
        <p:nvSpPr>
          <p:cNvPr name="TextBox 20" id="20"/>
          <p:cNvSpPr txBox="true"/>
          <p:nvPr/>
        </p:nvSpPr>
        <p:spPr>
          <a:xfrm rot="0">
            <a:off x="12267446" y="5229436"/>
            <a:ext cx="4989041" cy="2226133"/>
          </a:xfrm>
          <a:prstGeom prst="rect">
            <a:avLst/>
          </a:prstGeom>
        </p:spPr>
        <p:txBody>
          <a:bodyPr anchor="t" rtlCol="false" tIns="0" lIns="0" bIns="0" rIns="0">
            <a:spAutoFit/>
          </a:bodyPr>
          <a:lstStyle/>
          <a:p>
            <a:pPr algn="l">
              <a:lnSpc>
                <a:spcPts val="2547"/>
              </a:lnSpc>
            </a:pPr>
            <a:r>
              <a:rPr lang="en-US" sz="1273">
                <a:solidFill>
                  <a:srgbClr val="000000"/>
                </a:solidFill>
                <a:latin typeface="Poppins"/>
                <a:ea typeface="Poppins"/>
                <a:cs typeface="Poppins"/>
                <a:sym typeface="Poppins"/>
              </a:rPr>
              <a:t>  If a tiered sponsorship is not feasible, we also offer opportunities to partner in meaningful ways:</a:t>
            </a:r>
          </a:p>
          <a:p>
            <a:pPr algn="l">
              <a:lnSpc>
                <a:spcPts val="2547"/>
              </a:lnSpc>
            </a:pPr>
            <a:r>
              <a:rPr lang="en-US" sz="1273">
                <a:solidFill>
                  <a:srgbClr val="000000"/>
                </a:solidFill>
                <a:latin typeface="Poppins"/>
                <a:ea typeface="Poppins"/>
                <a:cs typeface="Poppins"/>
                <a:sym typeface="Poppins"/>
              </a:rPr>
              <a:t>  •        Venue Partner – Provide a location for meetings/events</a:t>
            </a:r>
          </a:p>
          <a:p>
            <a:pPr algn="l">
              <a:lnSpc>
                <a:spcPts val="2547"/>
              </a:lnSpc>
            </a:pPr>
            <a:r>
              <a:rPr lang="en-US" sz="1273">
                <a:solidFill>
                  <a:srgbClr val="000000"/>
                </a:solidFill>
                <a:latin typeface="Poppins"/>
                <a:ea typeface="Poppins"/>
                <a:cs typeface="Poppins"/>
                <a:sym typeface="Poppins"/>
              </a:rPr>
              <a:t>  •        Prize Sponsor – Donate giveaways or raffle items for events</a:t>
            </a:r>
          </a:p>
          <a:p>
            <a:pPr algn="l">
              <a:lnSpc>
                <a:spcPts val="2547"/>
              </a:lnSpc>
            </a:pPr>
            <a:r>
              <a:rPr lang="en-US" sz="1273">
                <a:solidFill>
                  <a:srgbClr val="000000"/>
                </a:solidFill>
                <a:latin typeface="Poppins"/>
                <a:ea typeface="Poppins"/>
                <a:cs typeface="Poppins"/>
                <a:sym typeface="Poppins"/>
              </a:rPr>
              <a:t>  •        Catering Sponsor – Cover food and beverage costs for events</a:t>
            </a:r>
          </a:p>
        </p:txBody>
      </p:sp>
      <p:sp>
        <p:nvSpPr>
          <p:cNvPr name="AutoShape 21" id="21"/>
          <p:cNvSpPr/>
          <p:nvPr/>
        </p:nvSpPr>
        <p:spPr>
          <a:xfrm>
            <a:off x="14551267" y="7399386"/>
            <a:ext cx="419539" cy="0"/>
          </a:xfrm>
          <a:prstGeom prst="line">
            <a:avLst/>
          </a:prstGeom>
          <a:ln cap="flat" w="19050">
            <a:solidFill>
              <a:srgbClr val="FEF7F2"/>
            </a:solidFill>
            <a:prstDash val="solid"/>
            <a:headEnd type="none" len="sm" w="sm"/>
            <a:tailEnd type="arrow" len="sm" w="med"/>
          </a:ln>
        </p:spPr>
      </p:sp>
      <p:sp>
        <p:nvSpPr>
          <p:cNvPr name="AutoShape 22" id="22"/>
          <p:cNvSpPr/>
          <p:nvPr/>
        </p:nvSpPr>
        <p:spPr>
          <a:xfrm flipV="true">
            <a:off x="11738514" y="4954274"/>
            <a:ext cx="0" cy="2501295"/>
          </a:xfrm>
          <a:prstGeom prst="line">
            <a:avLst/>
          </a:prstGeom>
          <a:ln cap="flat" w="19050">
            <a:solidFill>
              <a:srgbClr val="8C2021"/>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411071" y="1028700"/>
            <a:ext cx="3848229" cy="1346202"/>
            <a:chOff x="0" y="0"/>
            <a:chExt cx="5471013" cy="1913890"/>
          </a:xfrm>
        </p:grpSpPr>
        <p:sp>
          <p:nvSpPr>
            <p:cNvPr name="Freeform 3" id="3"/>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4" id="4"/>
          <p:cNvSpPr/>
          <p:nvPr/>
        </p:nvSpPr>
        <p:spPr>
          <a:xfrm rot="-5062">
            <a:off x="28" y="1711884"/>
            <a:ext cx="13692405" cy="0"/>
          </a:xfrm>
          <a:prstGeom prst="line">
            <a:avLst/>
          </a:prstGeom>
          <a:ln cap="rnd" w="47625">
            <a:solidFill>
              <a:srgbClr val="8C2021"/>
            </a:solidFill>
            <a:prstDash val="solid"/>
            <a:headEnd type="none" len="sm" w="sm"/>
            <a:tailEnd type="none" len="sm" w="sm"/>
          </a:ln>
        </p:spPr>
      </p:sp>
      <p:grpSp>
        <p:nvGrpSpPr>
          <p:cNvPr name="Group 5" id="5"/>
          <p:cNvGrpSpPr/>
          <p:nvPr/>
        </p:nvGrpSpPr>
        <p:grpSpPr>
          <a:xfrm rot="0">
            <a:off x="0" y="8690853"/>
            <a:ext cx="6846230" cy="1596147"/>
            <a:chOff x="0" y="0"/>
            <a:chExt cx="2682367" cy="625374"/>
          </a:xfrm>
        </p:grpSpPr>
        <p:sp>
          <p:nvSpPr>
            <p:cNvPr name="Freeform 6" id="6"/>
            <p:cNvSpPr/>
            <p:nvPr/>
          </p:nvSpPr>
          <p:spPr>
            <a:xfrm flipH="false" flipV="false" rot="0">
              <a:off x="0" y="0"/>
              <a:ext cx="2682367" cy="625374"/>
            </a:xfrm>
            <a:custGeom>
              <a:avLst/>
              <a:gdLst/>
              <a:ahLst/>
              <a:cxnLst/>
              <a:rect r="r" b="b" t="t" l="l"/>
              <a:pathLst>
                <a:path h="625374" w="2682367">
                  <a:moveTo>
                    <a:pt x="0" y="0"/>
                  </a:moveTo>
                  <a:lnTo>
                    <a:pt x="2682367" y="0"/>
                  </a:lnTo>
                  <a:lnTo>
                    <a:pt x="2682367" y="625374"/>
                  </a:lnTo>
                  <a:lnTo>
                    <a:pt x="0" y="625374"/>
                  </a:lnTo>
                  <a:close/>
                </a:path>
              </a:pathLst>
            </a:custGeom>
            <a:solidFill>
              <a:srgbClr val="8C2021"/>
            </a:solidFill>
          </p:spPr>
        </p:sp>
      </p:grpSp>
      <p:sp>
        <p:nvSpPr>
          <p:cNvPr name="Freeform 7" id="7"/>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2"/>
            <a:stretch>
              <a:fillRect l="0" t="0" r="0" b="0"/>
            </a:stretch>
          </a:blipFill>
        </p:spPr>
      </p:sp>
      <p:sp>
        <p:nvSpPr>
          <p:cNvPr name="TextBox 8" id="8"/>
          <p:cNvSpPr txBox="true"/>
          <p:nvPr/>
        </p:nvSpPr>
        <p:spPr>
          <a:xfrm rot="0">
            <a:off x="2257887" y="3661956"/>
            <a:ext cx="9176686" cy="3975381"/>
          </a:xfrm>
          <a:prstGeom prst="rect">
            <a:avLst/>
          </a:prstGeom>
        </p:spPr>
        <p:txBody>
          <a:bodyPr anchor="t" rtlCol="false" tIns="0" lIns="0" bIns="0" rIns="0">
            <a:spAutoFit/>
          </a:bodyPr>
          <a:lstStyle/>
          <a:p>
            <a:pPr algn="ctr">
              <a:lnSpc>
                <a:spcPts val="2435"/>
              </a:lnSpc>
            </a:pPr>
            <a:r>
              <a:rPr lang="en-US" sz="1739">
                <a:solidFill>
                  <a:srgbClr val="000000"/>
                </a:solidFill>
                <a:latin typeface="Montserrat"/>
                <a:ea typeface="Montserrat"/>
                <a:cs typeface="Montserrat"/>
                <a:sym typeface="Montserrat"/>
              </a:rPr>
              <a:t>Thank you for considering a partnership with NALCOM. Your sponsorship plays a vital role in fostering growth and innovation within North Alabama’s thriving commercial real estate community.  </a:t>
            </a:r>
          </a:p>
          <a:p>
            <a:pPr algn="ctr">
              <a:lnSpc>
                <a:spcPts val="2435"/>
              </a:lnSpc>
            </a:pPr>
          </a:p>
          <a:p>
            <a:pPr algn="ctr">
              <a:lnSpc>
                <a:spcPts val="2435"/>
              </a:lnSpc>
            </a:pPr>
            <a:r>
              <a:rPr lang="en-US" sz="1739">
                <a:solidFill>
                  <a:srgbClr val="000000"/>
                </a:solidFill>
                <a:latin typeface="Montserrat"/>
                <a:ea typeface="Montserrat"/>
                <a:cs typeface="Montserrat"/>
                <a:sym typeface="Montserrat"/>
              </a:rPr>
              <a:t>We are grateful for your commitment to helping us create a vibrant and transcendent economy where people can live, work, and play. Together, we’re building a brighter future for North Alabama.  </a:t>
            </a:r>
          </a:p>
          <a:p>
            <a:pPr algn="ctr">
              <a:lnSpc>
                <a:spcPts val="2435"/>
              </a:lnSpc>
            </a:pPr>
          </a:p>
          <a:p>
            <a:pPr algn="ctr">
              <a:lnSpc>
                <a:spcPts val="2435"/>
              </a:lnSpc>
            </a:pPr>
            <a:r>
              <a:rPr lang="en-US" sz="1739">
                <a:solidFill>
                  <a:srgbClr val="000000"/>
                </a:solidFill>
                <a:latin typeface="Montserrat"/>
                <a:ea typeface="Montserrat"/>
                <a:cs typeface="Montserrat"/>
                <a:sym typeface="Montserrat"/>
              </a:rPr>
              <a:t>Thank you for your investment in NALCOM's mission.  </a:t>
            </a:r>
          </a:p>
          <a:p>
            <a:pPr algn="ctr">
              <a:lnSpc>
                <a:spcPts val="2435"/>
              </a:lnSpc>
            </a:pPr>
          </a:p>
          <a:p>
            <a:pPr algn="ctr">
              <a:lnSpc>
                <a:spcPts val="2435"/>
              </a:lnSpc>
            </a:pPr>
            <a:r>
              <a:rPr lang="en-US" sz="1739">
                <a:solidFill>
                  <a:srgbClr val="000000"/>
                </a:solidFill>
                <a:latin typeface="Montserrat"/>
                <a:ea typeface="Montserrat"/>
                <a:cs typeface="Montserrat"/>
                <a:sym typeface="Montserrat"/>
              </a:rPr>
              <a:t>We look forward to partnering with you.</a:t>
            </a:r>
          </a:p>
          <a:p>
            <a:pPr algn="ctr">
              <a:lnSpc>
                <a:spcPts val="2435"/>
              </a:lnSpc>
            </a:pPr>
          </a:p>
          <a:p>
            <a:pPr algn="ctr">
              <a:lnSpc>
                <a:spcPts val="2435"/>
              </a:lnSpc>
            </a:pPr>
            <a:r>
              <a:rPr lang="en-US" sz="1739">
                <a:solidFill>
                  <a:srgbClr val="000000"/>
                </a:solidFill>
                <a:latin typeface="Montserrat"/>
                <a:ea typeface="Montserrat"/>
                <a:cs typeface="Montserrat"/>
                <a:sym typeface="Montserrat"/>
              </a:rPr>
              <a:t>Contact us for any additional details or to finalize your sponsorship.</a:t>
            </a:r>
          </a:p>
        </p:txBody>
      </p:sp>
      <p:grpSp>
        <p:nvGrpSpPr>
          <p:cNvPr name="Group 9" id="9"/>
          <p:cNvGrpSpPr/>
          <p:nvPr/>
        </p:nvGrpSpPr>
        <p:grpSpPr>
          <a:xfrm rot="0">
            <a:off x="13411071" y="3201537"/>
            <a:ext cx="4283815" cy="3323995"/>
            <a:chOff x="0" y="0"/>
            <a:chExt cx="5711754" cy="4431993"/>
          </a:xfrm>
        </p:grpSpPr>
        <p:sp>
          <p:nvSpPr>
            <p:cNvPr name="TextBox 10" id="10"/>
            <p:cNvSpPr txBox="true"/>
            <p:nvPr/>
          </p:nvSpPr>
          <p:spPr>
            <a:xfrm rot="0">
              <a:off x="0" y="2017223"/>
              <a:ext cx="5711754" cy="941231"/>
            </a:xfrm>
            <a:prstGeom prst="rect">
              <a:avLst/>
            </a:prstGeom>
          </p:spPr>
          <p:txBody>
            <a:bodyPr anchor="t" rtlCol="false" tIns="0" lIns="0" bIns="0" rIns="0">
              <a:spAutoFit/>
            </a:bodyPr>
            <a:lstStyle/>
            <a:p>
              <a:pPr algn="l">
                <a:lnSpc>
                  <a:spcPts val="2928"/>
                </a:lnSpc>
              </a:pPr>
              <a:r>
                <a:rPr lang="en-US" sz="2091">
                  <a:solidFill>
                    <a:srgbClr val="000000"/>
                  </a:solidFill>
                  <a:latin typeface="Montserrat"/>
                  <a:ea typeface="Montserrat"/>
                  <a:cs typeface="Montserrat"/>
                  <a:sym typeface="Montserrat"/>
                </a:rPr>
                <a:t>8006 Old Madison Pike St. 16</a:t>
              </a:r>
            </a:p>
            <a:p>
              <a:pPr algn="l">
                <a:lnSpc>
                  <a:spcPts val="2928"/>
                </a:lnSpc>
              </a:pPr>
              <a:r>
                <a:rPr lang="en-US" sz="2091">
                  <a:solidFill>
                    <a:srgbClr val="000000"/>
                  </a:solidFill>
                  <a:latin typeface="Montserrat"/>
                  <a:ea typeface="Montserrat"/>
                  <a:cs typeface="Montserrat"/>
                  <a:sym typeface="Montserrat"/>
                </a:rPr>
                <a:t>Madison, AL 35758</a:t>
              </a:r>
            </a:p>
          </p:txBody>
        </p:sp>
        <p:sp>
          <p:nvSpPr>
            <p:cNvPr name="TextBox 11" id="11"/>
            <p:cNvSpPr txBox="true"/>
            <p:nvPr/>
          </p:nvSpPr>
          <p:spPr>
            <a:xfrm rot="0">
              <a:off x="0" y="3977744"/>
              <a:ext cx="5711754" cy="454248"/>
            </a:xfrm>
            <a:prstGeom prst="rect">
              <a:avLst/>
            </a:prstGeom>
          </p:spPr>
          <p:txBody>
            <a:bodyPr anchor="t" rtlCol="false" tIns="0" lIns="0" bIns="0" rIns="0">
              <a:spAutoFit/>
            </a:bodyPr>
            <a:lstStyle/>
            <a:p>
              <a:pPr algn="l">
                <a:lnSpc>
                  <a:spcPts val="2928"/>
                </a:lnSpc>
              </a:pPr>
              <a:r>
                <a:rPr lang="en-US" sz="2091">
                  <a:solidFill>
                    <a:srgbClr val="000000"/>
                  </a:solidFill>
                  <a:latin typeface="Montserrat"/>
                  <a:ea typeface="Montserrat"/>
                  <a:cs typeface="Montserrat"/>
                  <a:sym typeface="Montserrat"/>
                </a:rPr>
                <a:t>nalcomhsv@gmail.com</a:t>
              </a:r>
            </a:p>
          </p:txBody>
        </p:sp>
        <p:sp>
          <p:nvSpPr>
            <p:cNvPr name="TextBox 12" id="12"/>
            <p:cNvSpPr txBox="true"/>
            <p:nvPr/>
          </p:nvSpPr>
          <p:spPr>
            <a:xfrm rot="0">
              <a:off x="0" y="1209404"/>
              <a:ext cx="4504179" cy="502115"/>
            </a:xfrm>
            <a:prstGeom prst="rect">
              <a:avLst/>
            </a:prstGeom>
          </p:spPr>
          <p:txBody>
            <a:bodyPr anchor="t" rtlCol="false" tIns="0" lIns="0" bIns="0" rIns="0">
              <a:spAutoFit/>
            </a:bodyPr>
            <a:lstStyle/>
            <a:p>
              <a:pPr algn="l">
                <a:lnSpc>
                  <a:spcPts val="3025"/>
                </a:lnSpc>
              </a:pPr>
              <a:r>
                <a:rPr lang="en-US" sz="2440" b="true">
                  <a:solidFill>
                    <a:srgbClr val="8C2021"/>
                  </a:solidFill>
                  <a:latin typeface="Montserrat Bold"/>
                  <a:ea typeface="Montserrat Bold"/>
                  <a:cs typeface="Montserrat Bold"/>
                  <a:sym typeface="Montserrat Bold"/>
                </a:rPr>
                <a:t>Address</a:t>
              </a:r>
            </a:p>
          </p:txBody>
        </p:sp>
        <p:sp>
          <p:nvSpPr>
            <p:cNvPr name="TextBox 13" id="13"/>
            <p:cNvSpPr txBox="true"/>
            <p:nvPr/>
          </p:nvSpPr>
          <p:spPr>
            <a:xfrm rot="0">
              <a:off x="0" y="3282376"/>
              <a:ext cx="4504179" cy="502115"/>
            </a:xfrm>
            <a:prstGeom prst="rect">
              <a:avLst/>
            </a:prstGeom>
          </p:spPr>
          <p:txBody>
            <a:bodyPr anchor="t" rtlCol="false" tIns="0" lIns="0" bIns="0" rIns="0">
              <a:spAutoFit/>
            </a:bodyPr>
            <a:lstStyle/>
            <a:p>
              <a:pPr algn="l">
                <a:lnSpc>
                  <a:spcPts val="3025"/>
                </a:lnSpc>
              </a:pPr>
              <a:r>
                <a:rPr lang="en-US" sz="2440" b="true">
                  <a:solidFill>
                    <a:srgbClr val="8C2021"/>
                  </a:solidFill>
                  <a:latin typeface="Montserrat Bold"/>
                  <a:ea typeface="Montserrat Bold"/>
                  <a:cs typeface="Montserrat Bold"/>
                  <a:sym typeface="Montserrat Bold"/>
                </a:rPr>
                <a:t>Email</a:t>
              </a:r>
            </a:p>
          </p:txBody>
        </p:sp>
        <p:sp>
          <p:nvSpPr>
            <p:cNvPr name="TextBox 14" id="14"/>
            <p:cNvSpPr txBox="true"/>
            <p:nvPr/>
          </p:nvSpPr>
          <p:spPr>
            <a:xfrm rot="0">
              <a:off x="0" y="-9525"/>
              <a:ext cx="5551093" cy="641274"/>
            </a:xfrm>
            <a:prstGeom prst="rect">
              <a:avLst/>
            </a:prstGeom>
          </p:spPr>
          <p:txBody>
            <a:bodyPr anchor="t" rtlCol="false" tIns="0" lIns="0" bIns="0" rIns="0">
              <a:spAutoFit/>
            </a:bodyPr>
            <a:lstStyle/>
            <a:p>
              <a:pPr algn="l">
                <a:lnSpc>
                  <a:spcPts val="3890"/>
                </a:lnSpc>
              </a:pPr>
              <a:r>
                <a:rPr lang="en-US" sz="3137" b="true">
                  <a:solidFill>
                    <a:srgbClr val="8C2021"/>
                  </a:solidFill>
                  <a:latin typeface="Montserrat Bold"/>
                  <a:ea typeface="Montserrat Bold"/>
                  <a:cs typeface="Montserrat Bold"/>
                  <a:sym typeface="Montserrat Bold"/>
                </a:rPr>
                <a:t>CONTACT US</a:t>
              </a:r>
            </a:p>
          </p:txBody>
        </p:sp>
      </p:grpSp>
      <p:sp>
        <p:nvSpPr>
          <p:cNvPr name="TextBox 15" id="15"/>
          <p:cNvSpPr txBox="true"/>
          <p:nvPr/>
        </p:nvSpPr>
        <p:spPr>
          <a:xfrm rot="0">
            <a:off x="4286072" y="2640137"/>
            <a:ext cx="5120316" cy="592249"/>
          </a:xfrm>
          <a:prstGeom prst="rect">
            <a:avLst/>
          </a:prstGeom>
        </p:spPr>
        <p:txBody>
          <a:bodyPr anchor="t" rtlCol="false" tIns="0" lIns="0" bIns="0" rIns="0">
            <a:spAutoFit/>
          </a:bodyPr>
          <a:lstStyle/>
          <a:p>
            <a:pPr algn="ctr">
              <a:lnSpc>
                <a:spcPts val="4784"/>
              </a:lnSpc>
            </a:pPr>
            <a:r>
              <a:rPr lang="en-US" b="true" sz="3858">
                <a:solidFill>
                  <a:srgbClr val="8C2021"/>
                </a:solidFill>
                <a:latin typeface="Montserrat Bold"/>
                <a:ea typeface="Montserrat Bold"/>
                <a:cs typeface="Montserrat Bold"/>
                <a:sym typeface="Montserrat Bold"/>
              </a:rPr>
              <a:t>THANK YOU!</a:t>
            </a:r>
          </a:p>
        </p:txBody>
      </p:sp>
      <p:sp>
        <p:nvSpPr>
          <p:cNvPr name="TextBox 16" id="16"/>
          <p:cNvSpPr txBox="true"/>
          <p:nvPr/>
        </p:nvSpPr>
        <p:spPr>
          <a:xfrm rot="0">
            <a:off x="1034464" y="9179681"/>
            <a:ext cx="4777301" cy="618490"/>
          </a:xfrm>
          <a:prstGeom prst="rect">
            <a:avLst/>
          </a:prstGeom>
        </p:spPr>
        <p:txBody>
          <a:bodyPr anchor="t" rtlCol="false" tIns="0" lIns="0" bIns="0" rIns="0">
            <a:spAutoFit/>
          </a:bodyPr>
          <a:lstStyle/>
          <a:p>
            <a:pPr algn="ctr">
              <a:lnSpc>
                <a:spcPts val="2480"/>
              </a:lnSpc>
            </a:pPr>
            <a:r>
              <a:rPr lang="en-US" b="true" sz="2000">
                <a:solidFill>
                  <a:srgbClr val="FFFFFF"/>
                </a:solidFill>
                <a:latin typeface="Montserrat Bold"/>
                <a:ea typeface="Montserrat Bold"/>
                <a:cs typeface="Montserrat Bold"/>
                <a:sym typeface="Montserrat Bold"/>
              </a:rPr>
              <a:t>WWW.NALCOMHSV.COM</a:t>
            </a:r>
          </a:p>
          <a:p>
            <a:pPr algn="ctr">
              <a:lnSpc>
                <a:spcPts val="2480"/>
              </a:lnSpc>
            </a:pPr>
            <a:r>
              <a:rPr lang="en-US" b="true" sz="2000">
                <a:solidFill>
                  <a:srgbClr val="FFFFFF"/>
                </a:solidFill>
                <a:latin typeface="Montserrat Bold"/>
                <a:ea typeface="Montserrat Bold"/>
                <a:cs typeface="Montserrat Bold"/>
                <a:sym typeface="Montserrat Bold"/>
              </a:rPr>
              <a:t>@NALCOMHSV</a:t>
            </a:r>
          </a:p>
        </p:txBody>
      </p:sp>
      <p:grpSp>
        <p:nvGrpSpPr>
          <p:cNvPr name="Group 17" id="17"/>
          <p:cNvGrpSpPr/>
          <p:nvPr/>
        </p:nvGrpSpPr>
        <p:grpSpPr>
          <a:xfrm rot="0">
            <a:off x="13846449" y="6820697"/>
            <a:ext cx="2977474" cy="2977474"/>
            <a:chOff x="0" y="0"/>
            <a:chExt cx="3969965" cy="3969965"/>
          </a:xfrm>
        </p:grpSpPr>
        <p:sp>
          <p:nvSpPr>
            <p:cNvPr name="Freeform 18" id="18"/>
            <p:cNvSpPr/>
            <p:nvPr/>
          </p:nvSpPr>
          <p:spPr>
            <a:xfrm flipH="false" flipV="false" rot="0">
              <a:off x="0" y="0"/>
              <a:ext cx="3969965" cy="3969965"/>
            </a:xfrm>
            <a:custGeom>
              <a:avLst/>
              <a:gdLst/>
              <a:ahLst/>
              <a:cxnLst/>
              <a:rect r="r" b="b" t="t" l="l"/>
              <a:pathLst>
                <a:path h="3969965" w="3969965">
                  <a:moveTo>
                    <a:pt x="0" y="0"/>
                  </a:moveTo>
                  <a:lnTo>
                    <a:pt x="3969965" y="0"/>
                  </a:lnTo>
                  <a:lnTo>
                    <a:pt x="3969965" y="3969965"/>
                  </a:lnTo>
                  <a:lnTo>
                    <a:pt x="0" y="39699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4511003" y="0"/>
            <a:ext cx="3776997" cy="10287000"/>
          </a:xfrm>
          <a:prstGeom prst="rect">
            <a:avLst/>
          </a:prstGeom>
          <a:solidFill>
            <a:srgbClr val="9B9A9D"/>
          </a:solidFill>
        </p:spPr>
      </p:sp>
      <p:grpSp>
        <p:nvGrpSpPr>
          <p:cNvPr name="Group 3" id="3"/>
          <p:cNvGrpSpPr/>
          <p:nvPr/>
        </p:nvGrpSpPr>
        <p:grpSpPr>
          <a:xfrm rot="0">
            <a:off x="0" y="6953240"/>
            <a:ext cx="3333760" cy="3333760"/>
            <a:chOff x="0" y="0"/>
            <a:chExt cx="1913890" cy="1913890"/>
          </a:xfrm>
        </p:grpSpPr>
        <p:sp>
          <p:nvSpPr>
            <p:cNvPr name="Freeform 4" id="4"/>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9B9A9D"/>
            </a:solidFill>
          </p:spPr>
        </p:sp>
      </p:grpSp>
      <p:grpSp>
        <p:nvGrpSpPr>
          <p:cNvPr name="Group 5" id="5"/>
          <p:cNvGrpSpPr/>
          <p:nvPr/>
        </p:nvGrpSpPr>
        <p:grpSpPr>
          <a:xfrm rot="0">
            <a:off x="1028700" y="4726453"/>
            <a:ext cx="11229325" cy="4036528"/>
            <a:chOff x="0" y="0"/>
            <a:chExt cx="3798562" cy="1365443"/>
          </a:xfrm>
        </p:grpSpPr>
        <p:sp>
          <p:nvSpPr>
            <p:cNvPr name="Freeform 6" id="6"/>
            <p:cNvSpPr/>
            <p:nvPr/>
          </p:nvSpPr>
          <p:spPr>
            <a:xfrm flipH="false" flipV="false" rot="0">
              <a:off x="0" y="0"/>
              <a:ext cx="3798562" cy="1365443"/>
            </a:xfrm>
            <a:custGeom>
              <a:avLst/>
              <a:gdLst/>
              <a:ahLst/>
              <a:cxnLst/>
              <a:rect r="r" b="b" t="t" l="l"/>
              <a:pathLst>
                <a:path h="1365443" w="3798562">
                  <a:moveTo>
                    <a:pt x="3674102" y="1365443"/>
                  </a:moveTo>
                  <a:lnTo>
                    <a:pt x="124460" y="1365443"/>
                  </a:lnTo>
                  <a:cubicBezTo>
                    <a:pt x="55880" y="1365443"/>
                    <a:pt x="0" y="1309563"/>
                    <a:pt x="0" y="1240983"/>
                  </a:cubicBezTo>
                  <a:lnTo>
                    <a:pt x="0" y="124460"/>
                  </a:lnTo>
                  <a:cubicBezTo>
                    <a:pt x="0" y="55880"/>
                    <a:pt x="55880" y="0"/>
                    <a:pt x="124460" y="0"/>
                  </a:cubicBezTo>
                  <a:lnTo>
                    <a:pt x="3674102" y="0"/>
                  </a:lnTo>
                  <a:cubicBezTo>
                    <a:pt x="3742682" y="0"/>
                    <a:pt x="3798562" y="55880"/>
                    <a:pt x="3798562" y="124460"/>
                  </a:cubicBezTo>
                  <a:lnTo>
                    <a:pt x="3798562" y="1240983"/>
                  </a:lnTo>
                  <a:cubicBezTo>
                    <a:pt x="3798562" y="1309563"/>
                    <a:pt x="3742682" y="1365443"/>
                    <a:pt x="3674102" y="1365443"/>
                  </a:cubicBezTo>
                  <a:close/>
                </a:path>
              </a:pathLst>
            </a:custGeom>
            <a:solidFill>
              <a:srgbClr val="F6F6F6"/>
            </a:solidFill>
          </p:spPr>
        </p:sp>
      </p:grpSp>
      <p:grpSp>
        <p:nvGrpSpPr>
          <p:cNvPr name="Group 7" id="7"/>
          <p:cNvGrpSpPr/>
          <p:nvPr/>
        </p:nvGrpSpPr>
        <p:grpSpPr>
          <a:xfrm rot="0">
            <a:off x="11762705" y="3021186"/>
            <a:ext cx="5496595" cy="8244892"/>
            <a:chOff x="0" y="0"/>
            <a:chExt cx="6350000" cy="9525000"/>
          </a:xfrm>
        </p:grpSpPr>
        <p:sp>
          <p:nvSpPr>
            <p:cNvPr name="Freeform 8" id="8"/>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704" t="0" r="-62704" b="0"/>
              </a:stretch>
            </a:blipFill>
          </p:spPr>
        </p:sp>
      </p:grpSp>
      <p:grpSp>
        <p:nvGrpSpPr>
          <p:cNvPr name="Group 9" id="9"/>
          <p:cNvGrpSpPr/>
          <p:nvPr/>
        </p:nvGrpSpPr>
        <p:grpSpPr>
          <a:xfrm rot="0">
            <a:off x="11267386" y="8267661"/>
            <a:ext cx="990639" cy="990639"/>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8C2021"/>
            </a:solidFill>
          </p:spPr>
        </p:sp>
      </p:grpSp>
      <p:sp>
        <p:nvSpPr>
          <p:cNvPr name="Freeform 11" id="11"/>
          <p:cNvSpPr/>
          <p:nvPr/>
        </p:nvSpPr>
        <p:spPr>
          <a:xfrm flipH="false" flipV="false" rot="0">
            <a:off x="11469176" y="8465118"/>
            <a:ext cx="587059" cy="595724"/>
          </a:xfrm>
          <a:custGeom>
            <a:avLst/>
            <a:gdLst/>
            <a:ahLst/>
            <a:cxnLst/>
            <a:rect r="r" b="b" t="t" l="l"/>
            <a:pathLst>
              <a:path h="595724" w="587059">
                <a:moveTo>
                  <a:pt x="0" y="0"/>
                </a:moveTo>
                <a:lnTo>
                  <a:pt x="587059" y="0"/>
                </a:lnTo>
                <a:lnTo>
                  <a:pt x="587059" y="595725"/>
                </a:lnTo>
                <a:lnTo>
                  <a:pt x="0" y="5957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986667" y="4094017"/>
            <a:ext cx="1242474" cy="248495"/>
          </a:xfrm>
          <a:custGeom>
            <a:avLst/>
            <a:gdLst/>
            <a:ahLst/>
            <a:cxnLst/>
            <a:rect r="r" b="b" t="t" l="l"/>
            <a:pathLst>
              <a:path h="248495" w="1242474">
                <a:moveTo>
                  <a:pt x="0" y="0"/>
                </a:moveTo>
                <a:lnTo>
                  <a:pt x="1242474" y="0"/>
                </a:lnTo>
                <a:lnTo>
                  <a:pt x="1242474" y="248495"/>
                </a:lnTo>
                <a:lnTo>
                  <a:pt x="0" y="248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986667" y="2739817"/>
            <a:ext cx="8877808" cy="553212"/>
          </a:xfrm>
          <a:prstGeom prst="rect">
            <a:avLst/>
          </a:prstGeom>
        </p:spPr>
        <p:txBody>
          <a:bodyPr anchor="t" rtlCol="false" tIns="0" lIns="0" bIns="0" rIns="0">
            <a:spAutoFit/>
          </a:bodyPr>
          <a:lstStyle/>
          <a:p>
            <a:pPr algn="l">
              <a:lnSpc>
                <a:spcPts val="4464"/>
              </a:lnSpc>
            </a:pPr>
            <a:r>
              <a:rPr lang="en-US" sz="3600" b="true">
                <a:solidFill>
                  <a:srgbClr val="222A35"/>
                </a:solidFill>
                <a:latin typeface="Montserrat Bold"/>
                <a:ea typeface="Montserrat Bold"/>
                <a:cs typeface="Montserrat Bold"/>
                <a:sym typeface="Montserrat Bold"/>
              </a:rPr>
              <a:t>WHAT DRIVES US: MISSION &amp; VISION</a:t>
            </a:r>
          </a:p>
        </p:txBody>
      </p:sp>
      <p:sp>
        <p:nvSpPr>
          <p:cNvPr name="TextBox 14" id="14"/>
          <p:cNvSpPr txBox="true"/>
          <p:nvPr/>
        </p:nvSpPr>
        <p:spPr>
          <a:xfrm rot="0">
            <a:off x="1986667" y="3360131"/>
            <a:ext cx="6883845" cy="637286"/>
          </a:xfrm>
          <a:prstGeom prst="rect">
            <a:avLst/>
          </a:prstGeom>
        </p:spPr>
        <p:txBody>
          <a:bodyPr anchor="t" rtlCol="false" tIns="0" lIns="0" bIns="0" rIns="0">
            <a:spAutoFit/>
          </a:bodyPr>
          <a:lstStyle/>
          <a:p>
            <a:pPr algn="l">
              <a:lnSpc>
                <a:spcPts val="2852"/>
              </a:lnSpc>
            </a:pPr>
            <a:r>
              <a:rPr lang="en-US" sz="2300">
                <a:solidFill>
                  <a:srgbClr val="222A35"/>
                </a:solidFill>
                <a:latin typeface="Montserrat"/>
                <a:ea typeface="Montserrat"/>
                <a:cs typeface="Montserrat"/>
                <a:sym typeface="Montserrat"/>
              </a:rPr>
              <a:t>North Alabama Commercial Real Estate</a:t>
            </a:r>
          </a:p>
          <a:p>
            <a:pPr algn="l">
              <a:lnSpc>
                <a:spcPts val="2232"/>
              </a:lnSpc>
            </a:pPr>
            <a:r>
              <a:rPr lang="en-US" sz="1800" i="true" b="true">
                <a:solidFill>
                  <a:srgbClr val="222A35"/>
                </a:solidFill>
                <a:latin typeface="Montserrat Bold Italics"/>
                <a:ea typeface="Montserrat Bold Italics"/>
                <a:cs typeface="Montserrat Bold Italics"/>
                <a:sym typeface="Montserrat Bold Italics"/>
              </a:rPr>
              <a:t>SERVING THE C.R.E COMMUNITY SINCE 2018</a:t>
            </a:r>
          </a:p>
        </p:txBody>
      </p:sp>
      <p:sp>
        <p:nvSpPr>
          <p:cNvPr name="TextBox 15" id="15"/>
          <p:cNvSpPr txBox="true"/>
          <p:nvPr/>
        </p:nvSpPr>
        <p:spPr>
          <a:xfrm rot="0">
            <a:off x="1666880" y="5050145"/>
            <a:ext cx="9042671" cy="2789555"/>
          </a:xfrm>
          <a:prstGeom prst="rect">
            <a:avLst/>
          </a:prstGeom>
        </p:spPr>
        <p:txBody>
          <a:bodyPr anchor="t" rtlCol="false" tIns="0" lIns="0" bIns="0" rIns="0">
            <a:spAutoFit/>
          </a:bodyPr>
          <a:lstStyle/>
          <a:p>
            <a:pPr algn="l">
              <a:lnSpc>
                <a:spcPts val="3220"/>
              </a:lnSpc>
            </a:pPr>
            <a:r>
              <a:rPr lang="en-US" sz="2300">
                <a:solidFill>
                  <a:srgbClr val="222A35"/>
                </a:solidFill>
                <a:latin typeface="Montserrat"/>
                <a:ea typeface="Montserrat"/>
                <a:cs typeface="Montserrat"/>
                <a:sym typeface="Montserrat"/>
              </a:rPr>
              <a:t>Our mission is to be a source of inspiration, guidance, and support to members</a:t>
            </a:r>
            <a:r>
              <a:rPr lang="en-US" sz="2300">
                <a:solidFill>
                  <a:srgbClr val="222A35"/>
                </a:solidFill>
                <a:latin typeface="Montserrat"/>
                <a:ea typeface="Montserrat"/>
                <a:cs typeface="Montserrat"/>
                <a:sym typeface="Montserrat"/>
              </a:rPr>
              <a:t> and those they serve in the rapidly evolving real estate landscape of North Alabama.</a:t>
            </a:r>
          </a:p>
          <a:p>
            <a:pPr algn="l">
              <a:lnSpc>
                <a:spcPts val="3220"/>
              </a:lnSpc>
            </a:pPr>
          </a:p>
          <a:p>
            <a:pPr algn="l">
              <a:lnSpc>
                <a:spcPts val="3220"/>
              </a:lnSpc>
            </a:pPr>
            <a:r>
              <a:rPr lang="en-US" sz="2300">
                <a:solidFill>
                  <a:srgbClr val="222A35"/>
                </a:solidFill>
                <a:latin typeface="Montserrat"/>
                <a:ea typeface="Montserrat"/>
                <a:cs typeface="Montserrat"/>
                <a:sym typeface="Montserrat"/>
              </a:rPr>
              <a:t>Our vision is to unify our membership with like-minded organizations across the state under the common goal of building a brighter future for our state.</a:t>
            </a:r>
          </a:p>
        </p:txBody>
      </p:sp>
      <p:grpSp>
        <p:nvGrpSpPr>
          <p:cNvPr name="Group 16" id="16"/>
          <p:cNvGrpSpPr/>
          <p:nvPr/>
        </p:nvGrpSpPr>
        <p:grpSpPr>
          <a:xfrm rot="0">
            <a:off x="13411071" y="1028700"/>
            <a:ext cx="3848229" cy="1346202"/>
            <a:chOff x="0" y="0"/>
            <a:chExt cx="5471013" cy="1913890"/>
          </a:xfrm>
        </p:grpSpPr>
        <p:sp>
          <p:nvSpPr>
            <p:cNvPr name="Freeform 17" id="17"/>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18" id="18"/>
          <p:cNvSpPr/>
          <p:nvPr/>
        </p:nvSpPr>
        <p:spPr>
          <a:xfrm rot="-5062">
            <a:off x="28" y="1711884"/>
            <a:ext cx="13692405" cy="0"/>
          </a:xfrm>
          <a:prstGeom prst="line">
            <a:avLst/>
          </a:prstGeom>
          <a:ln cap="rnd" w="47625">
            <a:solidFill>
              <a:srgbClr val="BC1823"/>
            </a:solidFill>
            <a:prstDash val="solid"/>
            <a:headEnd type="none" len="sm" w="sm"/>
            <a:tailEnd type="none" len="sm" w="sm"/>
          </a:ln>
        </p:spPr>
      </p:sp>
      <p:sp>
        <p:nvSpPr>
          <p:cNvPr name="Freeform 19" id="19"/>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3597291"/>
            <a:chOff x="0" y="0"/>
            <a:chExt cx="24384000" cy="4796388"/>
          </a:xfrm>
        </p:grpSpPr>
        <p:pic>
          <p:nvPicPr>
            <p:cNvPr name="Picture 3" id="3"/>
            <p:cNvPicPr>
              <a:picLocks noChangeAspect="true"/>
            </p:cNvPicPr>
            <p:nvPr/>
          </p:nvPicPr>
          <p:blipFill>
            <a:blip r:embed="rId2">
              <a:alphaModFix amt="41000"/>
            </a:blip>
            <a:srcRect l="0" t="28493" r="0" b="28493"/>
            <a:stretch>
              <a:fillRect/>
            </a:stretch>
          </p:blipFill>
          <p:spPr>
            <a:xfrm flipH="false" flipV="false">
              <a:off x="0" y="0"/>
              <a:ext cx="24384000" cy="4796388"/>
            </a:xfrm>
            <a:prstGeom prst="rect">
              <a:avLst/>
            </a:prstGeom>
          </p:spPr>
        </p:pic>
      </p:grpSp>
      <p:grpSp>
        <p:nvGrpSpPr>
          <p:cNvPr name="Group 4" id="4"/>
          <p:cNvGrpSpPr/>
          <p:nvPr/>
        </p:nvGrpSpPr>
        <p:grpSpPr>
          <a:xfrm rot="0">
            <a:off x="13411071" y="1028700"/>
            <a:ext cx="3848229" cy="1346202"/>
            <a:chOff x="0" y="0"/>
            <a:chExt cx="5471013" cy="1913890"/>
          </a:xfrm>
        </p:grpSpPr>
        <p:sp>
          <p:nvSpPr>
            <p:cNvPr name="Freeform 5" id="5"/>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6" id="6"/>
          <p:cNvSpPr/>
          <p:nvPr/>
        </p:nvSpPr>
        <p:spPr>
          <a:xfrm rot="-5062">
            <a:off x="28" y="1711884"/>
            <a:ext cx="13692405" cy="0"/>
          </a:xfrm>
          <a:prstGeom prst="line">
            <a:avLst/>
          </a:prstGeom>
          <a:ln cap="rnd" w="47625">
            <a:solidFill>
              <a:srgbClr val="8C2021"/>
            </a:solidFill>
            <a:prstDash val="solid"/>
            <a:headEnd type="none" len="sm" w="sm"/>
            <a:tailEnd type="none" len="sm" w="sm"/>
          </a:ln>
        </p:spPr>
      </p:sp>
      <p:sp>
        <p:nvSpPr>
          <p:cNvPr name="TextBox 7" id="7"/>
          <p:cNvSpPr txBox="true"/>
          <p:nvPr/>
        </p:nvSpPr>
        <p:spPr>
          <a:xfrm rot="0">
            <a:off x="1028700" y="3992978"/>
            <a:ext cx="5872614" cy="553212"/>
          </a:xfrm>
          <a:prstGeom prst="rect">
            <a:avLst/>
          </a:prstGeom>
        </p:spPr>
        <p:txBody>
          <a:bodyPr anchor="t" rtlCol="false" tIns="0" lIns="0" bIns="0" rIns="0">
            <a:spAutoFit/>
          </a:bodyPr>
          <a:lstStyle/>
          <a:p>
            <a:pPr algn="l">
              <a:lnSpc>
                <a:spcPts val="4464"/>
              </a:lnSpc>
            </a:pPr>
            <a:r>
              <a:rPr lang="en-US" sz="3600" b="true">
                <a:solidFill>
                  <a:srgbClr val="8C2021"/>
                </a:solidFill>
                <a:latin typeface="Montserrat Bold"/>
                <a:ea typeface="Montserrat Bold"/>
                <a:cs typeface="Montserrat Bold"/>
                <a:sym typeface="Montserrat Bold"/>
              </a:rPr>
              <a:t>OUR CORE VALUES</a:t>
            </a:r>
          </a:p>
        </p:txBody>
      </p:sp>
      <p:sp>
        <p:nvSpPr>
          <p:cNvPr name="Freeform 8" id="8"/>
          <p:cNvSpPr/>
          <p:nvPr/>
        </p:nvSpPr>
        <p:spPr>
          <a:xfrm flipH="false" flipV="false" rot="0">
            <a:off x="15494854" y="8078942"/>
            <a:ext cx="317406" cy="322091"/>
          </a:xfrm>
          <a:custGeom>
            <a:avLst/>
            <a:gdLst/>
            <a:ahLst/>
            <a:cxnLst/>
            <a:rect r="r" b="b" t="t" l="l"/>
            <a:pathLst>
              <a:path h="322091" w="317406">
                <a:moveTo>
                  <a:pt x="0" y="0"/>
                </a:moveTo>
                <a:lnTo>
                  <a:pt x="317407" y="0"/>
                </a:lnTo>
                <a:lnTo>
                  <a:pt x="317407" y="322091"/>
                </a:lnTo>
                <a:lnTo>
                  <a:pt x="0" y="3220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3907729" y="1414645"/>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5"/>
            <a:stretch>
              <a:fillRect l="0" t="0" r="0" b="0"/>
            </a:stretch>
          </a:blipFill>
        </p:spPr>
      </p:sp>
      <p:grpSp>
        <p:nvGrpSpPr>
          <p:cNvPr name="Group 10" id="10"/>
          <p:cNvGrpSpPr/>
          <p:nvPr/>
        </p:nvGrpSpPr>
        <p:grpSpPr>
          <a:xfrm rot="0">
            <a:off x="2028913" y="6244356"/>
            <a:ext cx="4627653" cy="3458886"/>
            <a:chOff x="0" y="0"/>
            <a:chExt cx="6414972" cy="4794798"/>
          </a:xfrm>
        </p:grpSpPr>
        <p:sp>
          <p:nvSpPr>
            <p:cNvPr name="Freeform 11" id="11"/>
            <p:cNvSpPr/>
            <p:nvPr/>
          </p:nvSpPr>
          <p:spPr>
            <a:xfrm flipH="false" flipV="false" rot="0">
              <a:off x="0" y="0"/>
              <a:ext cx="6415024" cy="4794758"/>
            </a:xfrm>
            <a:custGeom>
              <a:avLst/>
              <a:gdLst/>
              <a:ahLst/>
              <a:cxnLst/>
              <a:rect r="r" b="b" t="t" l="l"/>
              <a:pathLst>
                <a:path h="4794758" w="6415024">
                  <a:moveTo>
                    <a:pt x="0" y="0"/>
                  </a:moveTo>
                  <a:lnTo>
                    <a:pt x="6415024" y="0"/>
                  </a:lnTo>
                  <a:lnTo>
                    <a:pt x="6415024" y="4794758"/>
                  </a:lnTo>
                  <a:lnTo>
                    <a:pt x="0" y="4794758"/>
                  </a:lnTo>
                  <a:close/>
                </a:path>
              </a:pathLst>
            </a:custGeom>
            <a:gradFill rotWithShape="true">
              <a:gsLst>
                <a:gs pos="0">
                  <a:srgbClr val="8C2021">
                    <a:alpha val="100000"/>
                  </a:srgbClr>
                </a:gs>
                <a:gs pos="100000">
                  <a:srgbClr val="000000">
                    <a:alpha val="0"/>
                  </a:srgbClr>
                </a:gs>
              </a:gsLst>
              <a:lin ang="5400000"/>
            </a:gradFill>
          </p:spPr>
        </p:sp>
      </p:grpSp>
      <p:grpSp>
        <p:nvGrpSpPr>
          <p:cNvPr name="Group 12" id="12"/>
          <p:cNvGrpSpPr/>
          <p:nvPr/>
        </p:nvGrpSpPr>
        <p:grpSpPr>
          <a:xfrm rot="0">
            <a:off x="6830174" y="6244356"/>
            <a:ext cx="4627653" cy="3458886"/>
            <a:chOff x="0" y="0"/>
            <a:chExt cx="6414972" cy="4794798"/>
          </a:xfrm>
        </p:grpSpPr>
        <p:sp>
          <p:nvSpPr>
            <p:cNvPr name="Freeform 13" id="13"/>
            <p:cNvSpPr/>
            <p:nvPr/>
          </p:nvSpPr>
          <p:spPr>
            <a:xfrm flipH="false" flipV="false" rot="0">
              <a:off x="0" y="0"/>
              <a:ext cx="6415024" cy="4794758"/>
            </a:xfrm>
            <a:custGeom>
              <a:avLst/>
              <a:gdLst/>
              <a:ahLst/>
              <a:cxnLst/>
              <a:rect r="r" b="b" t="t" l="l"/>
              <a:pathLst>
                <a:path h="4794758" w="6415024">
                  <a:moveTo>
                    <a:pt x="0" y="0"/>
                  </a:moveTo>
                  <a:lnTo>
                    <a:pt x="6415024" y="0"/>
                  </a:lnTo>
                  <a:lnTo>
                    <a:pt x="6415024" y="4794758"/>
                  </a:lnTo>
                  <a:lnTo>
                    <a:pt x="0" y="4794758"/>
                  </a:lnTo>
                  <a:close/>
                </a:path>
              </a:pathLst>
            </a:custGeom>
            <a:gradFill rotWithShape="true">
              <a:gsLst>
                <a:gs pos="0">
                  <a:srgbClr val="8C2021">
                    <a:alpha val="100000"/>
                  </a:srgbClr>
                </a:gs>
                <a:gs pos="100000">
                  <a:srgbClr val="000000">
                    <a:alpha val="0"/>
                  </a:srgbClr>
                </a:gs>
              </a:gsLst>
              <a:lin ang="5400000"/>
            </a:gradFill>
          </p:spPr>
        </p:sp>
      </p:grpSp>
      <p:grpSp>
        <p:nvGrpSpPr>
          <p:cNvPr name="Group 14" id="14"/>
          <p:cNvGrpSpPr/>
          <p:nvPr/>
        </p:nvGrpSpPr>
        <p:grpSpPr>
          <a:xfrm rot="0">
            <a:off x="11631434" y="6244356"/>
            <a:ext cx="4627653" cy="3458886"/>
            <a:chOff x="0" y="0"/>
            <a:chExt cx="6414972" cy="4794798"/>
          </a:xfrm>
        </p:grpSpPr>
        <p:sp>
          <p:nvSpPr>
            <p:cNvPr name="Freeform 15" id="15"/>
            <p:cNvSpPr/>
            <p:nvPr/>
          </p:nvSpPr>
          <p:spPr>
            <a:xfrm flipH="false" flipV="false" rot="0">
              <a:off x="0" y="0"/>
              <a:ext cx="6415024" cy="4794758"/>
            </a:xfrm>
            <a:custGeom>
              <a:avLst/>
              <a:gdLst/>
              <a:ahLst/>
              <a:cxnLst/>
              <a:rect r="r" b="b" t="t" l="l"/>
              <a:pathLst>
                <a:path h="4794758" w="6415024">
                  <a:moveTo>
                    <a:pt x="0" y="0"/>
                  </a:moveTo>
                  <a:lnTo>
                    <a:pt x="6415024" y="0"/>
                  </a:lnTo>
                  <a:lnTo>
                    <a:pt x="6415024" y="4794758"/>
                  </a:lnTo>
                  <a:lnTo>
                    <a:pt x="0" y="4794758"/>
                  </a:lnTo>
                  <a:close/>
                </a:path>
              </a:pathLst>
            </a:custGeom>
            <a:gradFill rotWithShape="true">
              <a:gsLst>
                <a:gs pos="0">
                  <a:srgbClr val="8C2021">
                    <a:alpha val="100000"/>
                  </a:srgbClr>
                </a:gs>
                <a:gs pos="100000">
                  <a:srgbClr val="000000">
                    <a:alpha val="0"/>
                  </a:srgbClr>
                </a:gs>
              </a:gsLst>
              <a:lin ang="5400000"/>
            </a:gradFill>
          </p:spPr>
        </p:sp>
      </p:grpSp>
      <p:sp>
        <p:nvSpPr>
          <p:cNvPr name="TextBox 16" id="16"/>
          <p:cNvSpPr txBox="true"/>
          <p:nvPr/>
        </p:nvSpPr>
        <p:spPr>
          <a:xfrm rot="0">
            <a:off x="2205421" y="6418104"/>
            <a:ext cx="4251278" cy="1942615"/>
          </a:xfrm>
          <a:prstGeom prst="rect">
            <a:avLst/>
          </a:prstGeom>
        </p:spPr>
        <p:txBody>
          <a:bodyPr anchor="t" rtlCol="false" tIns="0" lIns="0" bIns="0" rIns="0">
            <a:spAutoFit/>
          </a:bodyPr>
          <a:lstStyle/>
          <a:p>
            <a:pPr algn="l">
              <a:lnSpc>
                <a:spcPts val="1817"/>
              </a:lnSpc>
            </a:pPr>
            <a:r>
              <a:rPr lang="en-US" sz="1514" b="true">
                <a:solidFill>
                  <a:srgbClr val="FFFFFF"/>
                </a:solidFill>
                <a:latin typeface="Montserrat Bold"/>
                <a:ea typeface="Montserrat Bold"/>
                <a:cs typeface="Montserrat Bold"/>
                <a:sym typeface="Montserrat Bold"/>
              </a:rPr>
              <a:t>COLLABORATION</a:t>
            </a:r>
          </a:p>
          <a:p>
            <a:pPr algn="l">
              <a:lnSpc>
                <a:spcPts val="2077"/>
              </a:lnSpc>
            </a:pPr>
          </a:p>
          <a:p>
            <a:pPr algn="l">
              <a:lnSpc>
                <a:spcPts val="2366"/>
              </a:lnSpc>
            </a:pPr>
            <a:r>
              <a:rPr lang="en-US" b="true" sz="1731" spc="16">
                <a:solidFill>
                  <a:srgbClr val="FFFFFF"/>
                </a:solidFill>
                <a:latin typeface="Montserrat Bold"/>
                <a:ea typeface="Montserrat Bold"/>
                <a:cs typeface="Montserrat Bold"/>
                <a:sym typeface="Montserrat Bold"/>
              </a:rPr>
              <a:t>Foster open, equal, and thoughtful discussion among commercial real estate professionals both within our membership and across the state of Alabama.</a:t>
            </a:r>
          </a:p>
        </p:txBody>
      </p:sp>
      <p:sp>
        <p:nvSpPr>
          <p:cNvPr name="TextBox 17" id="17"/>
          <p:cNvSpPr txBox="true"/>
          <p:nvPr/>
        </p:nvSpPr>
        <p:spPr>
          <a:xfrm rot="0">
            <a:off x="6986886" y="6418104"/>
            <a:ext cx="4293160" cy="1942615"/>
          </a:xfrm>
          <a:prstGeom prst="rect">
            <a:avLst/>
          </a:prstGeom>
        </p:spPr>
        <p:txBody>
          <a:bodyPr anchor="t" rtlCol="false" tIns="0" lIns="0" bIns="0" rIns="0">
            <a:spAutoFit/>
          </a:bodyPr>
          <a:lstStyle/>
          <a:p>
            <a:pPr algn="l">
              <a:lnSpc>
                <a:spcPts val="1817"/>
              </a:lnSpc>
            </a:pPr>
            <a:r>
              <a:rPr lang="en-US" sz="1514" b="true">
                <a:solidFill>
                  <a:srgbClr val="FFFFFF"/>
                </a:solidFill>
                <a:latin typeface="Montserrat Bold"/>
                <a:ea typeface="Montserrat Bold"/>
                <a:cs typeface="Montserrat Bold"/>
                <a:sym typeface="Montserrat Bold"/>
              </a:rPr>
              <a:t>COMMUNITY</a:t>
            </a:r>
          </a:p>
          <a:p>
            <a:pPr algn="l">
              <a:lnSpc>
                <a:spcPts val="2077"/>
              </a:lnSpc>
            </a:pPr>
          </a:p>
          <a:p>
            <a:pPr algn="l">
              <a:lnSpc>
                <a:spcPts val="2366"/>
              </a:lnSpc>
            </a:pPr>
            <a:r>
              <a:rPr lang="en-US" b="true" sz="1731" spc="16">
                <a:solidFill>
                  <a:srgbClr val="FFFFFF"/>
                </a:solidFill>
                <a:latin typeface="Montserrat Bold"/>
                <a:ea typeface="Montserrat Bold"/>
                <a:cs typeface="Montserrat Bold"/>
                <a:sym typeface="Montserrat Bold"/>
              </a:rPr>
              <a:t>Devote organizational resources and charitable efforts to causes that serve to advance the social, economic, and environmental</a:t>
            </a:r>
          </a:p>
          <a:p>
            <a:pPr algn="l">
              <a:lnSpc>
                <a:spcPts val="2366"/>
              </a:lnSpc>
            </a:pPr>
            <a:r>
              <a:rPr lang="en-US" b="true" sz="1731" spc="16">
                <a:solidFill>
                  <a:srgbClr val="FFFFFF"/>
                </a:solidFill>
                <a:latin typeface="Montserrat Bold"/>
                <a:ea typeface="Montserrat Bold"/>
                <a:cs typeface="Montserrat Bold"/>
                <a:sym typeface="Montserrat Bold"/>
              </a:rPr>
              <a:t>health of the North Alabama region.</a:t>
            </a:r>
          </a:p>
        </p:txBody>
      </p:sp>
      <p:sp>
        <p:nvSpPr>
          <p:cNvPr name="TextBox 18" id="18"/>
          <p:cNvSpPr txBox="true"/>
          <p:nvPr/>
        </p:nvSpPr>
        <p:spPr>
          <a:xfrm rot="0">
            <a:off x="11810232" y="6418104"/>
            <a:ext cx="4293160" cy="1942615"/>
          </a:xfrm>
          <a:prstGeom prst="rect">
            <a:avLst/>
          </a:prstGeom>
        </p:spPr>
        <p:txBody>
          <a:bodyPr anchor="t" rtlCol="false" tIns="0" lIns="0" bIns="0" rIns="0">
            <a:spAutoFit/>
          </a:bodyPr>
          <a:lstStyle/>
          <a:p>
            <a:pPr algn="l">
              <a:lnSpc>
                <a:spcPts val="1817"/>
              </a:lnSpc>
            </a:pPr>
            <a:r>
              <a:rPr lang="en-US" sz="1514" b="true">
                <a:solidFill>
                  <a:srgbClr val="FFFFFF"/>
                </a:solidFill>
                <a:latin typeface="Montserrat Bold"/>
                <a:ea typeface="Montserrat Bold"/>
                <a:cs typeface="Montserrat Bold"/>
                <a:sym typeface="Montserrat Bold"/>
              </a:rPr>
              <a:t>CONTINUAL IMPROVEMENT</a:t>
            </a:r>
          </a:p>
          <a:p>
            <a:pPr algn="l">
              <a:lnSpc>
                <a:spcPts val="2077"/>
              </a:lnSpc>
            </a:pPr>
          </a:p>
          <a:p>
            <a:pPr algn="l">
              <a:lnSpc>
                <a:spcPts val="2366"/>
              </a:lnSpc>
            </a:pPr>
            <a:r>
              <a:rPr lang="en-US" b="true" sz="1731" spc="16">
                <a:solidFill>
                  <a:srgbClr val="FFFFFF"/>
                </a:solidFill>
                <a:latin typeface="Montserrat Bold"/>
                <a:ea typeface="Montserrat Bold"/>
                <a:cs typeface="Montserrat Bold"/>
                <a:sym typeface="Montserrat Bold"/>
              </a:rPr>
              <a:t>Commit to continuous learning, adaptability, and process improvements in the pursuit of excellence for our organization, our members, and our state.</a:t>
            </a:r>
          </a:p>
        </p:txBody>
      </p:sp>
      <p:sp>
        <p:nvSpPr>
          <p:cNvPr name="TextBox 19" id="19"/>
          <p:cNvSpPr txBox="true"/>
          <p:nvPr/>
        </p:nvSpPr>
        <p:spPr>
          <a:xfrm rot="0">
            <a:off x="1028700" y="4667250"/>
            <a:ext cx="13816618" cy="990600"/>
          </a:xfrm>
          <a:prstGeom prst="rect">
            <a:avLst/>
          </a:prstGeom>
        </p:spPr>
        <p:txBody>
          <a:bodyPr anchor="t" rtlCol="false" tIns="0" lIns="0" bIns="0" rIns="0">
            <a:spAutoFit/>
          </a:bodyPr>
          <a:lstStyle/>
          <a:p>
            <a:pPr algn="l">
              <a:lnSpc>
                <a:spcPts val="2009"/>
              </a:lnSpc>
            </a:pPr>
            <a:r>
              <a:rPr lang="en-US" sz="1674">
                <a:solidFill>
                  <a:srgbClr val="000000"/>
                </a:solidFill>
                <a:latin typeface="Montserrat"/>
                <a:ea typeface="Montserrat"/>
                <a:cs typeface="Montserrat"/>
                <a:sym typeface="Montserrat"/>
              </a:rPr>
              <a:t>North Alabama’s thriving real estate market is driving unprecedented growth and opportunity, making it a hub for innovation and development. At NALCOM, we are dedicated to fostering a collaborative and impactful Commercial Real Estate Community that strengthens the region’s economy and quality of life. Guided by our core values, we aim to connect, educate, and empower professionals to create a vibrant future for North Alabama.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4511003" y="0"/>
            <a:ext cx="3776997" cy="10287000"/>
          </a:xfrm>
          <a:prstGeom prst="rect">
            <a:avLst/>
          </a:prstGeom>
          <a:solidFill>
            <a:srgbClr val="9B9A9D"/>
          </a:solidFill>
        </p:spPr>
      </p:sp>
      <p:grpSp>
        <p:nvGrpSpPr>
          <p:cNvPr name="Group 3" id="3"/>
          <p:cNvGrpSpPr/>
          <p:nvPr/>
        </p:nvGrpSpPr>
        <p:grpSpPr>
          <a:xfrm rot="0">
            <a:off x="0" y="6953240"/>
            <a:ext cx="3333760" cy="3333760"/>
            <a:chOff x="0" y="0"/>
            <a:chExt cx="1913890" cy="1913890"/>
          </a:xfrm>
        </p:grpSpPr>
        <p:sp>
          <p:nvSpPr>
            <p:cNvPr name="Freeform 4" id="4"/>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9B9A9D"/>
            </a:solidFill>
          </p:spPr>
        </p:sp>
      </p:grpSp>
      <p:grpSp>
        <p:nvGrpSpPr>
          <p:cNvPr name="Group 5" id="5"/>
          <p:cNvGrpSpPr/>
          <p:nvPr/>
        </p:nvGrpSpPr>
        <p:grpSpPr>
          <a:xfrm rot="0">
            <a:off x="1028700" y="5143500"/>
            <a:ext cx="11229325" cy="4114800"/>
            <a:chOff x="0" y="0"/>
            <a:chExt cx="3798562" cy="1391920"/>
          </a:xfrm>
        </p:grpSpPr>
        <p:sp>
          <p:nvSpPr>
            <p:cNvPr name="Freeform 6" id="6"/>
            <p:cNvSpPr/>
            <p:nvPr/>
          </p:nvSpPr>
          <p:spPr>
            <a:xfrm flipH="false" flipV="false" rot="0">
              <a:off x="0" y="0"/>
              <a:ext cx="3798562" cy="1391920"/>
            </a:xfrm>
            <a:custGeom>
              <a:avLst/>
              <a:gdLst/>
              <a:ahLst/>
              <a:cxnLst/>
              <a:rect r="r" b="b" t="t" l="l"/>
              <a:pathLst>
                <a:path h="1391920" w="3798562">
                  <a:moveTo>
                    <a:pt x="3674102" y="1391920"/>
                  </a:moveTo>
                  <a:lnTo>
                    <a:pt x="124460" y="1391920"/>
                  </a:lnTo>
                  <a:cubicBezTo>
                    <a:pt x="55880" y="1391920"/>
                    <a:pt x="0" y="1336040"/>
                    <a:pt x="0" y="1267460"/>
                  </a:cubicBezTo>
                  <a:lnTo>
                    <a:pt x="0" y="124460"/>
                  </a:lnTo>
                  <a:cubicBezTo>
                    <a:pt x="0" y="55880"/>
                    <a:pt x="55880" y="0"/>
                    <a:pt x="124460" y="0"/>
                  </a:cubicBezTo>
                  <a:lnTo>
                    <a:pt x="3674102" y="0"/>
                  </a:lnTo>
                  <a:cubicBezTo>
                    <a:pt x="3742682" y="0"/>
                    <a:pt x="3798562" y="55880"/>
                    <a:pt x="3798562" y="124460"/>
                  </a:cubicBezTo>
                  <a:lnTo>
                    <a:pt x="3798562" y="1267460"/>
                  </a:lnTo>
                  <a:cubicBezTo>
                    <a:pt x="3798562" y="1336040"/>
                    <a:pt x="3742682" y="1391920"/>
                    <a:pt x="3674102" y="1391920"/>
                  </a:cubicBezTo>
                  <a:close/>
                </a:path>
              </a:pathLst>
            </a:custGeom>
            <a:solidFill>
              <a:srgbClr val="F6F6F6"/>
            </a:solidFill>
          </p:spPr>
        </p:sp>
      </p:grpSp>
      <p:grpSp>
        <p:nvGrpSpPr>
          <p:cNvPr name="Group 7" id="7"/>
          <p:cNvGrpSpPr/>
          <p:nvPr/>
        </p:nvGrpSpPr>
        <p:grpSpPr>
          <a:xfrm rot="0">
            <a:off x="11762705" y="3021186"/>
            <a:ext cx="5496595" cy="8244892"/>
            <a:chOff x="0" y="0"/>
            <a:chExt cx="6350000" cy="9525000"/>
          </a:xfrm>
        </p:grpSpPr>
        <p:sp>
          <p:nvSpPr>
            <p:cNvPr name="Freeform 8" id="8"/>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70" t="0" r="-62570" b="0"/>
              </a:stretch>
            </a:blipFill>
          </p:spPr>
        </p:sp>
      </p:grpSp>
      <p:grpSp>
        <p:nvGrpSpPr>
          <p:cNvPr name="Group 9" id="9"/>
          <p:cNvGrpSpPr/>
          <p:nvPr/>
        </p:nvGrpSpPr>
        <p:grpSpPr>
          <a:xfrm rot="0">
            <a:off x="11267386" y="8267661"/>
            <a:ext cx="990639" cy="990639"/>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8C2021"/>
            </a:solidFill>
          </p:spPr>
        </p:sp>
      </p:grpSp>
      <p:sp>
        <p:nvSpPr>
          <p:cNvPr name="Freeform 11" id="11"/>
          <p:cNvSpPr/>
          <p:nvPr/>
        </p:nvSpPr>
        <p:spPr>
          <a:xfrm flipH="false" flipV="false" rot="0">
            <a:off x="11469176" y="8465118"/>
            <a:ext cx="587059" cy="595724"/>
          </a:xfrm>
          <a:custGeom>
            <a:avLst/>
            <a:gdLst/>
            <a:ahLst/>
            <a:cxnLst/>
            <a:rect r="r" b="b" t="t" l="l"/>
            <a:pathLst>
              <a:path h="595724" w="587059">
                <a:moveTo>
                  <a:pt x="0" y="0"/>
                </a:moveTo>
                <a:lnTo>
                  <a:pt x="587059" y="0"/>
                </a:lnTo>
                <a:lnTo>
                  <a:pt x="587059" y="595725"/>
                </a:lnTo>
                <a:lnTo>
                  <a:pt x="0" y="5957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2091286" y="4463807"/>
            <a:ext cx="1242474" cy="248495"/>
          </a:xfrm>
          <a:custGeom>
            <a:avLst/>
            <a:gdLst/>
            <a:ahLst/>
            <a:cxnLst/>
            <a:rect r="r" b="b" t="t" l="l"/>
            <a:pathLst>
              <a:path h="248495" w="1242474">
                <a:moveTo>
                  <a:pt x="0" y="0"/>
                </a:moveTo>
                <a:lnTo>
                  <a:pt x="1242474" y="0"/>
                </a:lnTo>
                <a:lnTo>
                  <a:pt x="1242474" y="248495"/>
                </a:lnTo>
                <a:lnTo>
                  <a:pt x="0" y="248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666880" y="2273356"/>
            <a:ext cx="8877808" cy="1677162"/>
          </a:xfrm>
          <a:prstGeom prst="rect">
            <a:avLst/>
          </a:prstGeom>
        </p:spPr>
        <p:txBody>
          <a:bodyPr anchor="t" rtlCol="false" tIns="0" lIns="0" bIns="0" rIns="0">
            <a:spAutoFit/>
          </a:bodyPr>
          <a:lstStyle/>
          <a:p>
            <a:pPr algn="l">
              <a:lnSpc>
                <a:spcPts val="4464"/>
              </a:lnSpc>
            </a:pPr>
            <a:r>
              <a:rPr lang="en-US" sz="3600" b="true">
                <a:solidFill>
                  <a:srgbClr val="222A35"/>
                </a:solidFill>
                <a:latin typeface="Montserrat Bold"/>
                <a:ea typeface="Montserrat Bold"/>
                <a:cs typeface="Montserrat Bold"/>
                <a:sym typeface="Montserrat Bold"/>
              </a:rPr>
              <a:t>NALCOM: EMPOWERING HUNTSVILLE'S COMMERCIAL REAL ESTATE VISION</a:t>
            </a:r>
          </a:p>
        </p:txBody>
      </p:sp>
      <p:sp>
        <p:nvSpPr>
          <p:cNvPr name="TextBox 14" id="14"/>
          <p:cNvSpPr txBox="true"/>
          <p:nvPr/>
        </p:nvSpPr>
        <p:spPr>
          <a:xfrm rot="0">
            <a:off x="1666880" y="5527358"/>
            <a:ext cx="9042671" cy="3233420"/>
          </a:xfrm>
          <a:prstGeom prst="rect">
            <a:avLst/>
          </a:prstGeom>
        </p:spPr>
        <p:txBody>
          <a:bodyPr anchor="t" rtlCol="false" tIns="0" lIns="0" bIns="0" rIns="0">
            <a:spAutoFit/>
          </a:bodyPr>
          <a:lstStyle/>
          <a:p>
            <a:pPr algn="l">
              <a:lnSpc>
                <a:spcPts val="2380"/>
              </a:lnSpc>
            </a:pPr>
            <a:r>
              <a:rPr lang="en-US" sz="1700">
                <a:solidFill>
                  <a:srgbClr val="222A35"/>
                </a:solidFill>
                <a:latin typeface="Montserrat"/>
                <a:ea typeface="Montserrat"/>
                <a:cs typeface="Montserrat"/>
                <a:sym typeface="Montserrat"/>
              </a:rPr>
              <a:t>As Alabama's crown jewel, Huntsville has steadily gained recognition as an ideal place to live and work. Investors are flocking to the Rocket City in droves to reap the benefits of the flourishing municipality. The Huntsville Commercial Real Estate Community is charged with the responsibility of curating a vibrant and transcendent economy where people can live, work, and play.</a:t>
            </a:r>
            <a:r>
              <a:rPr lang="en-US" sz="1700">
                <a:solidFill>
                  <a:srgbClr val="222A35"/>
                </a:solidFill>
                <a:latin typeface="Montserrat"/>
                <a:ea typeface="Montserrat"/>
                <a:cs typeface="Montserrat"/>
                <a:sym typeface="Montserrat"/>
              </a:rPr>
              <a:t> </a:t>
            </a:r>
          </a:p>
          <a:p>
            <a:pPr algn="l">
              <a:lnSpc>
                <a:spcPts val="2380"/>
              </a:lnSpc>
            </a:pPr>
          </a:p>
          <a:p>
            <a:pPr algn="l">
              <a:lnSpc>
                <a:spcPts val="2380"/>
              </a:lnSpc>
            </a:pPr>
            <a:r>
              <a:rPr lang="en-US" sz="1700">
                <a:solidFill>
                  <a:srgbClr val="222A35"/>
                </a:solidFill>
                <a:latin typeface="Montserrat"/>
                <a:ea typeface="Montserrat"/>
                <a:cs typeface="Montserrat"/>
                <a:sym typeface="Montserrat"/>
              </a:rPr>
              <a:t>This year, we’ve set actionable goals based on our core missions: to connect more of the CRE community by diversifying and widening our membership, to educate more by expanding our industry insights through partnerships with like organizations, and to serve by increasing charitable actions aimed to provide educational opportunities to students entering the field in our region.</a:t>
            </a:r>
          </a:p>
        </p:txBody>
      </p:sp>
      <p:grpSp>
        <p:nvGrpSpPr>
          <p:cNvPr name="Group 15" id="15"/>
          <p:cNvGrpSpPr/>
          <p:nvPr/>
        </p:nvGrpSpPr>
        <p:grpSpPr>
          <a:xfrm rot="0">
            <a:off x="13411071" y="1028700"/>
            <a:ext cx="3848229" cy="1346202"/>
            <a:chOff x="0" y="0"/>
            <a:chExt cx="5471013" cy="1913890"/>
          </a:xfrm>
        </p:grpSpPr>
        <p:sp>
          <p:nvSpPr>
            <p:cNvPr name="Freeform 16" id="16"/>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17" id="17"/>
          <p:cNvSpPr/>
          <p:nvPr/>
        </p:nvSpPr>
        <p:spPr>
          <a:xfrm rot="-5062">
            <a:off x="28" y="1711884"/>
            <a:ext cx="13692405" cy="0"/>
          </a:xfrm>
          <a:prstGeom prst="line">
            <a:avLst/>
          </a:prstGeom>
          <a:ln cap="rnd" w="47625">
            <a:solidFill>
              <a:srgbClr val="BC1823"/>
            </a:solidFill>
            <a:prstDash val="solid"/>
            <a:headEnd type="none" len="sm" w="sm"/>
            <a:tailEnd type="none" len="sm" w="sm"/>
          </a:ln>
        </p:spPr>
      </p:sp>
      <p:sp>
        <p:nvSpPr>
          <p:cNvPr name="Freeform 18" id="18"/>
          <p:cNvSpPr/>
          <p:nvPr/>
        </p:nvSpPr>
        <p:spPr>
          <a:xfrm flipH="false" flipV="false" rot="0">
            <a:off x="13907729" y="1370667"/>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7984942" cy="10287000"/>
          </a:xfrm>
          <a:prstGeom prst="rect">
            <a:avLst/>
          </a:prstGeom>
          <a:solidFill>
            <a:srgbClr val="9B9A9D"/>
          </a:solidFill>
        </p:spPr>
      </p:sp>
      <p:sp>
        <p:nvSpPr>
          <p:cNvPr name="AutoShape 3" id="3"/>
          <p:cNvSpPr/>
          <p:nvPr/>
        </p:nvSpPr>
        <p:spPr>
          <a:xfrm>
            <a:off x="1028841" y="3835208"/>
            <a:ext cx="1140923" cy="6780"/>
          </a:xfrm>
          <a:prstGeom prst="line">
            <a:avLst/>
          </a:prstGeom>
          <a:ln cap="rnd" w="47625">
            <a:solidFill>
              <a:srgbClr val="8C2021"/>
            </a:solidFill>
            <a:prstDash val="solid"/>
            <a:headEnd type="none" len="sm" w="sm"/>
            <a:tailEnd type="none" len="sm" w="sm"/>
          </a:ln>
        </p:spPr>
      </p:sp>
      <p:sp>
        <p:nvSpPr>
          <p:cNvPr name="TextBox 4" id="4"/>
          <p:cNvSpPr txBox="true"/>
          <p:nvPr/>
        </p:nvSpPr>
        <p:spPr>
          <a:xfrm rot="0">
            <a:off x="543283" y="4236720"/>
            <a:ext cx="7212190" cy="5021580"/>
          </a:xfrm>
          <a:prstGeom prst="rect">
            <a:avLst/>
          </a:prstGeom>
        </p:spPr>
        <p:txBody>
          <a:bodyPr anchor="t" rtlCol="false" tIns="0" lIns="0" bIns="0" rIns="0">
            <a:spAutoFit/>
          </a:bodyPr>
          <a:lstStyle/>
          <a:p>
            <a:pPr algn="l">
              <a:lnSpc>
                <a:spcPts val="2520"/>
              </a:lnSpc>
            </a:pPr>
            <a:r>
              <a:rPr lang="en-US" sz="1800">
                <a:solidFill>
                  <a:srgbClr val="FFFFFF"/>
                </a:solidFill>
                <a:latin typeface="Montserrat"/>
                <a:ea typeface="Montserrat"/>
                <a:cs typeface="Montserrat"/>
                <a:sym typeface="Montserrat"/>
              </a:rPr>
              <a:t>Huntsville, known as Alabama's crown jewel, continues to shine as a top destination to live and work. Investors are drawn to the Rocket City to capitalize on its thriving metropolitan growth. The Huntsville Commercial Real Estate Community plays a vital role in fostering an economy where people can live, work, and play.</a:t>
            </a:r>
            <a:r>
              <a:rPr lang="en-US" sz="1800">
                <a:solidFill>
                  <a:srgbClr val="FFFFFF"/>
                </a:solidFill>
                <a:latin typeface="Montserrat"/>
                <a:ea typeface="Montserrat"/>
                <a:cs typeface="Montserrat"/>
                <a:sym typeface="Montserrat"/>
              </a:rPr>
              <a:t> </a:t>
            </a:r>
          </a:p>
          <a:p>
            <a:pPr algn="l">
              <a:lnSpc>
                <a:spcPts val="2520"/>
              </a:lnSpc>
            </a:pPr>
          </a:p>
          <a:p>
            <a:pPr algn="l">
              <a:lnSpc>
                <a:spcPts val="2520"/>
              </a:lnSpc>
            </a:pPr>
            <a:r>
              <a:rPr lang="en-US" sz="1800">
                <a:solidFill>
                  <a:srgbClr val="FFFFFF"/>
                </a:solidFill>
                <a:latin typeface="Montserrat"/>
                <a:ea typeface="Montserrat"/>
                <a:cs typeface="Montserrat"/>
                <a:sym typeface="Montserrat"/>
              </a:rPr>
              <a:t>This year, we are focused on achieving actionable goals aligned with our core mission: </a:t>
            </a:r>
          </a:p>
          <a:p>
            <a:pPr algn="l">
              <a:lnSpc>
                <a:spcPts val="2520"/>
              </a:lnSpc>
            </a:pPr>
            <a:r>
              <a:rPr lang="en-US" sz="1800">
                <a:solidFill>
                  <a:srgbClr val="FFFFFF"/>
                </a:solidFill>
                <a:latin typeface="Montserrat"/>
                <a:ea typeface="Montserrat"/>
                <a:cs typeface="Montserrat"/>
                <a:sym typeface="Montserrat"/>
              </a:rPr>
              <a:t>- Connect: Expand and diversify our membership to strengthen the CRE community. </a:t>
            </a:r>
          </a:p>
          <a:p>
            <a:pPr algn="l">
              <a:lnSpc>
                <a:spcPts val="2520"/>
              </a:lnSpc>
            </a:pPr>
            <a:r>
              <a:rPr lang="en-US" sz="1800">
                <a:solidFill>
                  <a:srgbClr val="FFFFFF"/>
                </a:solidFill>
                <a:latin typeface="Montserrat"/>
                <a:ea typeface="Montserrat"/>
                <a:cs typeface="Montserrat"/>
                <a:sym typeface="Montserrat"/>
              </a:rPr>
              <a:t>- Educate: Enhance industry insights through strategic partnerships with like-minded organizations. </a:t>
            </a:r>
          </a:p>
          <a:p>
            <a:pPr algn="l">
              <a:lnSpc>
                <a:spcPts val="2520"/>
              </a:lnSpc>
            </a:pPr>
            <a:r>
              <a:rPr lang="en-US" sz="1800">
                <a:solidFill>
                  <a:srgbClr val="FFFFFF"/>
                </a:solidFill>
                <a:latin typeface="Montserrat"/>
                <a:ea typeface="Montserrat"/>
                <a:cs typeface="Montserrat"/>
                <a:sym typeface="Montserrat"/>
              </a:rPr>
              <a:t>- Serve: Increase charitable efforts to provide educational opportunities for students pursuing careers in our region's commercial real estate sector. </a:t>
            </a:r>
          </a:p>
        </p:txBody>
      </p:sp>
      <p:sp>
        <p:nvSpPr>
          <p:cNvPr name="TextBox 5" id="5"/>
          <p:cNvSpPr txBox="true"/>
          <p:nvPr/>
        </p:nvSpPr>
        <p:spPr>
          <a:xfrm rot="0">
            <a:off x="975115" y="1735636"/>
            <a:ext cx="6111175" cy="1828800"/>
          </a:xfrm>
          <a:prstGeom prst="rect">
            <a:avLst/>
          </a:prstGeom>
        </p:spPr>
        <p:txBody>
          <a:bodyPr anchor="t" rtlCol="false" tIns="0" lIns="0" bIns="0" rIns="0">
            <a:spAutoFit/>
          </a:bodyPr>
          <a:lstStyle/>
          <a:p>
            <a:pPr algn="l">
              <a:lnSpc>
                <a:spcPts val="3600"/>
              </a:lnSpc>
            </a:pPr>
            <a:r>
              <a:rPr lang="en-US" sz="3000" b="true">
                <a:solidFill>
                  <a:srgbClr val="FFFFFF"/>
                </a:solidFill>
                <a:latin typeface="Montserrat Bold"/>
                <a:ea typeface="Montserrat Bold"/>
                <a:cs typeface="Montserrat Bold"/>
                <a:sym typeface="Montserrat Bold"/>
              </a:rPr>
              <a:t>SERVING THE GREATER NORTH ALABAMA COMMERCIAL REAL ESTATE COMMUNITY</a:t>
            </a:r>
            <a:r>
              <a:rPr lang="en-US" sz="3000" b="true">
                <a:solidFill>
                  <a:srgbClr val="FFFFFF"/>
                </a:solidFill>
                <a:latin typeface="Montserrat Bold"/>
                <a:ea typeface="Montserrat Bold"/>
                <a:cs typeface="Montserrat Bold"/>
                <a:sym typeface="Montserrat Bold"/>
              </a:rPr>
              <a:t> </a:t>
            </a:r>
          </a:p>
        </p:txBody>
      </p:sp>
      <p:grpSp>
        <p:nvGrpSpPr>
          <p:cNvPr name="Group 6" id="6"/>
          <p:cNvGrpSpPr/>
          <p:nvPr/>
        </p:nvGrpSpPr>
        <p:grpSpPr>
          <a:xfrm rot="0">
            <a:off x="8898473" y="2812340"/>
            <a:ext cx="2045736" cy="204573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8" id="8"/>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grpSp>
        <p:nvGrpSpPr>
          <p:cNvPr name="Group 9" id="9"/>
          <p:cNvGrpSpPr/>
          <p:nvPr/>
        </p:nvGrpSpPr>
        <p:grpSpPr>
          <a:xfrm rot="0">
            <a:off x="9838975" y="5143500"/>
            <a:ext cx="2045736" cy="204573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11" id="11"/>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grpSp>
        <p:nvGrpSpPr>
          <p:cNvPr name="Group 12" id="12"/>
          <p:cNvGrpSpPr/>
          <p:nvPr/>
        </p:nvGrpSpPr>
        <p:grpSpPr>
          <a:xfrm rot="0">
            <a:off x="11062201" y="7471874"/>
            <a:ext cx="2045736" cy="20457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14" id="14"/>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Freeform 15" id="15"/>
          <p:cNvSpPr/>
          <p:nvPr/>
        </p:nvSpPr>
        <p:spPr>
          <a:xfrm flipH="false" flipV="false" rot="0">
            <a:off x="9393268" y="3300278"/>
            <a:ext cx="1056145" cy="1069861"/>
          </a:xfrm>
          <a:custGeom>
            <a:avLst/>
            <a:gdLst/>
            <a:ahLst/>
            <a:cxnLst/>
            <a:rect r="r" b="b" t="t" l="l"/>
            <a:pathLst>
              <a:path h="1069861" w="1056145">
                <a:moveTo>
                  <a:pt x="0" y="0"/>
                </a:moveTo>
                <a:lnTo>
                  <a:pt x="1056145" y="0"/>
                </a:lnTo>
                <a:lnTo>
                  <a:pt x="1056145" y="1069861"/>
                </a:lnTo>
                <a:lnTo>
                  <a:pt x="0" y="1069861"/>
                </a:lnTo>
                <a:lnTo>
                  <a:pt x="0" y="0"/>
                </a:lnTo>
                <a:close/>
              </a:path>
            </a:pathLst>
          </a:custGeom>
          <a:blipFill>
            <a:blip r:embed="rId2"/>
            <a:stretch>
              <a:fillRect l="0" t="0" r="0" b="0"/>
            </a:stretch>
          </a:blipFill>
        </p:spPr>
      </p:sp>
      <p:sp>
        <p:nvSpPr>
          <p:cNvPr name="Freeform 16" id="16"/>
          <p:cNvSpPr/>
          <p:nvPr/>
        </p:nvSpPr>
        <p:spPr>
          <a:xfrm flipH="false" flipV="false" rot="0">
            <a:off x="10226685" y="5491517"/>
            <a:ext cx="1270315" cy="1238949"/>
          </a:xfrm>
          <a:custGeom>
            <a:avLst/>
            <a:gdLst/>
            <a:ahLst/>
            <a:cxnLst/>
            <a:rect r="r" b="b" t="t" l="l"/>
            <a:pathLst>
              <a:path h="1238949" w="1270315">
                <a:moveTo>
                  <a:pt x="0" y="0"/>
                </a:moveTo>
                <a:lnTo>
                  <a:pt x="1270315" y="0"/>
                </a:lnTo>
                <a:lnTo>
                  <a:pt x="1270315" y="1238949"/>
                </a:lnTo>
                <a:lnTo>
                  <a:pt x="0" y="1238949"/>
                </a:lnTo>
                <a:lnTo>
                  <a:pt x="0" y="0"/>
                </a:lnTo>
                <a:close/>
              </a:path>
            </a:pathLst>
          </a:custGeom>
          <a:blipFill>
            <a:blip r:embed="rId3"/>
            <a:stretch>
              <a:fillRect l="0" t="0" r="0" b="0"/>
            </a:stretch>
          </a:blipFill>
        </p:spPr>
      </p:sp>
      <p:sp>
        <p:nvSpPr>
          <p:cNvPr name="Freeform 17" id="17"/>
          <p:cNvSpPr/>
          <p:nvPr/>
        </p:nvSpPr>
        <p:spPr>
          <a:xfrm flipH="false" flipV="false" rot="0">
            <a:off x="11375541" y="7886575"/>
            <a:ext cx="1419056" cy="1216334"/>
          </a:xfrm>
          <a:custGeom>
            <a:avLst/>
            <a:gdLst/>
            <a:ahLst/>
            <a:cxnLst/>
            <a:rect r="r" b="b" t="t" l="l"/>
            <a:pathLst>
              <a:path h="1216334" w="1419056">
                <a:moveTo>
                  <a:pt x="0" y="0"/>
                </a:moveTo>
                <a:lnTo>
                  <a:pt x="1419056" y="0"/>
                </a:lnTo>
                <a:lnTo>
                  <a:pt x="1419056" y="1216334"/>
                </a:lnTo>
                <a:lnTo>
                  <a:pt x="0" y="1216334"/>
                </a:lnTo>
                <a:lnTo>
                  <a:pt x="0" y="0"/>
                </a:lnTo>
                <a:close/>
              </a:path>
            </a:pathLst>
          </a:custGeom>
          <a:blipFill>
            <a:blip r:embed="rId4"/>
            <a:stretch>
              <a:fillRect l="0" t="0" r="0" b="0"/>
            </a:stretch>
          </a:blipFill>
        </p:spPr>
      </p:sp>
      <p:sp>
        <p:nvSpPr>
          <p:cNvPr name="TextBox 18" id="18"/>
          <p:cNvSpPr txBox="true"/>
          <p:nvPr/>
        </p:nvSpPr>
        <p:spPr>
          <a:xfrm rot="0">
            <a:off x="11125794" y="3119357"/>
            <a:ext cx="4268411" cy="1412653"/>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CONNECT</a:t>
            </a:r>
          </a:p>
          <a:p>
            <a:pPr algn="l">
              <a:lnSpc>
                <a:spcPts val="2400"/>
              </a:lnSpc>
            </a:pPr>
            <a:r>
              <a:rPr lang="en-US" sz="1756" spc="16">
                <a:solidFill>
                  <a:srgbClr val="000000"/>
                </a:solidFill>
                <a:latin typeface="TT Rounds Condensed"/>
                <a:ea typeface="TT Rounds Condensed"/>
                <a:cs typeface="TT Rounds Condensed"/>
                <a:sym typeface="TT Rounds Condensed"/>
              </a:rPr>
              <a:t>Unite all Alabama brokers, lenders, agents, tenants, developers and leaders of tomorrow under the common goal of statewide growth.</a:t>
            </a:r>
          </a:p>
          <a:p>
            <a:pPr algn="l">
              <a:lnSpc>
                <a:spcPts val="2107"/>
              </a:lnSpc>
            </a:pPr>
          </a:p>
        </p:txBody>
      </p:sp>
      <p:sp>
        <p:nvSpPr>
          <p:cNvPr name="TextBox 19" id="19"/>
          <p:cNvSpPr txBox="true"/>
          <p:nvPr/>
        </p:nvSpPr>
        <p:spPr>
          <a:xfrm rot="0">
            <a:off x="12085069" y="5475612"/>
            <a:ext cx="4494537" cy="1133273"/>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EDUCATE</a:t>
            </a:r>
          </a:p>
          <a:p>
            <a:pPr algn="l">
              <a:lnSpc>
                <a:spcPts val="2400"/>
              </a:lnSpc>
            </a:pPr>
            <a:r>
              <a:rPr lang="en-US" sz="1756" spc="16">
                <a:solidFill>
                  <a:srgbClr val="000000"/>
                </a:solidFill>
                <a:latin typeface="TT Rounds Condensed"/>
                <a:ea typeface="TT Rounds Condensed"/>
                <a:cs typeface="TT Rounds Condensed"/>
                <a:sym typeface="TT Rounds Condensed"/>
              </a:rPr>
              <a:t>Provide learning opportunities for those within the CRE industry to better navigate the </a:t>
            </a:r>
          </a:p>
          <a:p>
            <a:pPr algn="l">
              <a:lnSpc>
                <a:spcPts val="2400"/>
              </a:lnSpc>
            </a:pPr>
            <a:r>
              <a:rPr lang="en-US" sz="1756" spc="16">
                <a:solidFill>
                  <a:srgbClr val="000000"/>
                </a:solidFill>
                <a:latin typeface="TT Rounds Condensed"/>
                <a:ea typeface="TT Rounds Condensed"/>
                <a:cs typeface="TT Rounds Condensed"/>
                <a:sym typeface="TT Rounds Condensed"/>
              </a:rPr>
              <a:t>changing landscape of the Alabama market.</a:t>
            </a:r>
          </a:p>
        </p:txBody>
      </p:sp>
      <p:sp>
        <p:nvSpPr>
          <p:cNvPr name="TextBox 20" id="20"/>
          <p:cNvSpPr txBox="true"/>
          <p:nvPr/>
        </p:nvSpPr>
        <p:spPr>
          <a:xfrm rot="0">
            <a:off x="13259999" y="7867525"/>
            <a:ext cx="4072845" cy="1133273"/>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SERVE</a:t>
            </a:r>
          </a:p>
          <a:p>
            <a:pPr algn="l">
              <a:lnSpc>
                <a:spcPts val="2400"/>
              </a:lnSpc>
            </a:pPr>
            <a:r>
              <a:rPr lang="en-US" sz="1756" spc="16">
                <a:solidFill>
                  <a:srgbClr val="000000"/>
                </a:solidFill>
                <a:latin typeface="TT Rounds Condensed"/>
                <a:ea typeface="TT Rounds Condensed"/>
                <a:cs typeface="TT Rounds Condensed"/>
                <a:sym typeface="TT Rounds Condensed"/>
              </a:rPr>
              <a:t>Give back to our Alabama community through the coordination of charitable actions, internships, and service work.</a:t>
            </a:r>
          </a:p>
        </p:txBody>
      </p:sp>
      <p:grpSp>
        <p:nvGrpSpPr>
          <p:cNvPr name="Group 21" id="21"/>
          <p:cNvGrpSpPr/>
          <p:nvPr/>
        </p:nvGrpSpPr>
        <p:grpSpPr>
          <a:xfrm rot="0">
            <a:off x="13835679" y="389435"/>
            <a:ext cx="3848229" cy="1346202"/>
            <a:chOff x="0" y="0"/>
            <a:chExt cx="5471013" cy="1913890"/>
          </a:xfrm>
        </p:grpSpPr>
        <p:sp>
          <p:nvSpPr>
            <p:cNvPr name="Freeform 22" id="22"/>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23" id="23"/>
          <p:cNvSpPr/>
          <p:nvPr/>
        </p:nvSpPr>
        <p:spPr>
          <a:xfrm flipV="true">
            <a:off x="424643" y="1086348"/>
            <a:ext cx="13692390" cy="20166"/>
          </a:xfrm>
          <a:prstGeom prst="line">
            <a:avLst/>
          </a:prstGeom>
          <a:ln cap="rnd" w="47625">
            <a:solidFill>
              <a:srgbClr val="8C2021"/>
            </a:solidFill>
            <a:prstDash val="solid"/>
            <a:headEnd type="none" len="sm" w="sm"/>
            <a:tailEnd type="none" len="sm" w="sm"/>
          </a:ln>
        </p:spPr>
      </p:sp>
      <p:sp>
        <p:nvSpPr>
          <p:cNvPr name="Freeform 24" id="24"/>
          <p:cNvSpPr/>
          <p:nvPr/>
        </p:nvSpPr>
        <p:spPr>
          <a:xfrm flipH="false" flipV="false" rot="0">
            <a:off x="14332337" y="731402"/>
            <a:ext cx="2854912" cy="662268"/>
          </a:xfrm>
          <a:custGeom>
            <a:avLst/>
            <a:gdLst/>
            <a:ahLst/>
            <a:cxnLst/>
            <a:rect r="r" b="b" t="t" l="l"/>
            <a:pathLst>
              <a:path h="662268" w="2854912">
                <a:moveTo>
                  <a:pt x="0" y="0"/>
                </a:moveTo>
                <a:lnTo>
                  <a:pt x="2854912" y="0"/>
                </a:lnTo>
                <a:lnTo>
                  <a:pt x="2854912" y="662268"/>
                </a:lnTo>
                <a:lnTo>
                  <a:pt x="0" y="662268"/>
                </a:lnTo>
                <a:lnTo>
                  <a:pt x="0" y="0"/>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644759" y="2948450"/>
            <a:ext cx="1140923" cy="6780"/>
          </a:xfrm>
          <a:prstGeom prst="line">
            <a:avLst/>
          </a:prstGeom>
          <a:ln cap="rnd" w="47625">
            <a:solidFill>
              <a:srgbClr val="8C2021"/>
            </a:solidFill>
            <a:prstDash val="solid"/>
            <a:headEnd type="none" len="sm" w="sm"/>
            <a:tailEnd type="none" len="sm" w="sm"/>
          </a:ln>
        </p:spPr>
      </p:sp>
      <p:grpSp>
        <p:nvGrpSpPr>
          <p:cNvPr name="Group 3" id="3"/>
          <p:cNvGrpSpPr/>
          <p:nvPr/>
        </p:nvGrpSpPr>
        <p:grpSpPr>
          <a:xfrm rot="0">
            <a:off x="13411071" y="1028700"/>
            <a:ext cx="3848229" cy="1346202"/>
            <a:chOff x="0" y="0"/>
            <a:chExt cx="5471013" cy="1913890"/>
          </a:xfrm>
        </p:grpSpPr>
        <p:sp>
          <p:nvSpPr>
            <p:cNvPr name="Freeform 4" id="4"/>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5" id="5"/>
          <p:cNvSpPr/>
          <p:nvPr/>
        </p:nvSpPr>
        <p:spPr>
          <a:xfrm rot="-5062">
            <a:off x="28" y="1711884"/>
            <a:ext cx="13692405" cy="0"/>
          </a:xfrm>
          <a:prstGeom prst="line">
            <a:avLst/>
          </a:prstGeom>
          <a:ln cap="rnd" w="47625">
            <a:solidFill>
              <a:srgbClr val="8C2021"/>
            </a:solidFill>
            <a:prstDash val="solid"/>
            <a:headEnd type="none" len="sm" w="sm"/>
            <a:tailEnd type="none" len="sm" w="sm"/>
          </a:ln>
        </p:spPr>
      </p:sp>
      <p:grpSp>
        <p:nvGrpSpPr>
          <p:cNvPr name="Group 6" id="6"/>
          <p:cNvGrpSpPr/>
          <p:nvPr/>
        </p:nvGrpSpPr>
        <p:grpSpPr>
          <a:xfrm rot="0">
            <a:off x="1028700" y="3762104"/>
            <a:ext cx="1947992" cy="1947992"/>
            <a:chOff x="0" y="0"/>
            <a:chExt cx="6350000" cy="6350000"/>
          </a:xfrm>
        </p:grpSpPr>
        <p:sp>
          <p:nvSpPr>
            <p:cNvPr name="Freeform 7" id="7"/>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2"/>
              <a:stretch>
                <a:fillRect l="0" t="-1411" r="0" b="-1411"/>
              </a:stretch>
            </a:blipFill>
          </p:spPr>
        </p:sp>
      </p:grpSp>
      <p:grpSp>
        <p:nvGrpSpPr>
          <p:cNvPr name="Group 8" id="8"/>
          <p:cNvGrpSpPr/>
          <p:nvPr/>
        </p:nvGrpSpPr>
        <p:grpSpPr>
          <a:xfrm rot="0">
            <a:off x="960462" y="6895963"/>
            <a:ext cx="1947992" cy="1947992"/>
            <a:chOff x="0" y="0"/>
            <a:chExt cx="6350000" cy="6350000"/>
          </a:xfrm>
        </p:grpSpPr>
        <p:sp>
          <p:nvSpPr>
            <p:cNvPr name="Freeform 9" id="9"/>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3"/>
              <a:stretch>
                <a:fillRect l="0" t="-1411" r="0" b="-1411"/>
              </a:stretch>
            </a:blipFill>
          </p:spPr>
        </p:sp>
      </p:grpSp>
      <p:sp>
        <p:nvSpPr>
          <p:cNvPr name="AutoShape 10" id="10"/>
          <p:cNvSpPr/>
          <p:nvPr/>
        </p:nvSpPr>
        <p:spPr>
          <a:xfrm>
            <a:off x="3386039" y="4722263"/>
            <a:ext cx="749354" cy="4453"/>
          </a:xfrm>
          <a:prstGeom prst="line">
            <a:avLst/>
          </a:prstGeom>
          <a:ln cap="rnd" w="28575">
            <a:solidFill>
              <a:srgbClr val="EDB425"/>
            </a:solidFill>
            <a:prstDash val="solid"/>
            <a:headEnd type="none" len="sm" w="sm"/>
            <a:tailEnd type="none" len="sm" w="sm"/>
          </a:ln>
        </p:spPr>
      </p:sp>
      <p:sp>
        <p:nvSpPr>
          <p:cNvPr name="AutoShape 11" id="11"/>
          <p:cNvSpPr/>
          <p:nvPr/>
        </p:nvSpPr>
        <p:spPr>
          <a:xfrm>
            <a:off x="3317802" y="7849867"/>
            <a:ext cx="749354" cy="4453"/>
          </a:xfrm>
          <a:prstGeom prst="line">
            <a:avLst/>
          </a:prstGeom>
          <a:ln cap="rnd" w="28575">
            <a:solidFill>
              <a:srgbClr val="EDB425"/>
            </a:solidFill>
            <a:prstDash val="solid"/>
            <a:headEnd type="none" len="sm" w="sm"/>
            <a:tailEnd type="none" len="sm" w="sm"/>
          </a:ln>
        </p:spPr>
      </p:sp>
      <p:sp>
        <p:nvSpPr>
          <p:cNvPr name="TextBox 12" id="12"/>
          <p:cNvSpPr txBox="true"/>
          <p:nvPr/>
        </p:nvSpPr>
        <p:spPr>
          <a:xfrm rot="0">
            <a:off x="-237873" y="2076913"/>
            <a:ext cx="6906188" cy="542925"/>
          </a:xfrm>
          <a:prstGeom prst="rect">
            <a:avLst/>
          </a:prstGeom>
        </p:spPr>
        <p:txBody>
          <a:bodyPr anchor="t" rtlCol="false" tIns="0" lIns="0" bIns="0" rIns="0">
            <a:spAutoFit/>
          </a:bodyPr>
          <a:lstStyle/>
          <a:p>
            <a:pPr algn="ctr">
              <a:lnSpc>
                <a:spcPts val="4320"/>
              </a:lnSpc>
            </a:pPr>
            <a:r>
              <a:rPr lang="en-US" b="true" sz="3600">
                <a:solidFill>
                  <a:srgbClr val="000000"/>
                </a:solidFill>
                <a:latin typeface="Montserrat Bold"/>
                <a:ea typeface="Montserrat Bold"/>
                <a:cs typeface="Montserrat Bold"/>
                <a:sym typeface="Montserrat Bold"/>
              </a:rPr>
              <a:t>MEET OUR TEAM</a:t>
            </a:r>
          </a:p>
        </p:txBody>
      </p:sp>
      <p:sp>
        <p:nvSpPr>
          <p:cNvPr name="TextBox 13" id="13"/>
          <p:cNvSpPr txBox="true"/>
          <p:nvPr/>
        </p:nvSpPr>
        <p:spPr>
          <a:xfrm rot="0">
            <a:off x="3385946" y="3821462"/>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John Roberts</a:t>
            </a:r>
          </a:p>
        </p:txBody>
      </p:sp>
      <p:sp>
        <p:nvSpPr>
          <p:cNvPr name="TextBox 14" id="14"/>
          <p:cNvSpPr txBox="true"/>
          <p:nvPr/>
        </p:nvSpPr>
        <p:spPr>
          <a:xfrm rot="0">
            <a:off x="3317709" y="6955322"/>
            <a:ext cx="3086039"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Eric Gonzalez</a:t>
            </a:r>
          </a:p>
        </p:txBody>
      </p:sp>
      <p:sp>
        <p:nvSpPr>
          <p:cNvPr name="TextBox 15" id="15"/>
          <p:cNvSpPr txBox="true"/>
          <p:nvPr/>
        </p:nvSpPr>
        <p:spPr>
          <a:xfrm rot="0">
            <a:off x="3385946" y="426950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President Elect</a:t>
            </a:r>
          </a:p>
        </p:txBody>
      </p:sp>
      <p:sp>
        <p:nvSpPr>
          <p:cNvPr name="TextBox 16" id="16"/>
          <p:cNvSpPr txBox="true"/>
          <p:nvPr/>
        </p:nvSpPr>
        <p:spPr>
          <a:xfrm rot="0">
            <a:off x="3317709" y="740336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Chair</a:t>
            </a:r>
          </a:p>
        </p:txBody>
      </p:sp>
      <p:sp>
        <p:nvSpPr>
          <p:cNvPr name="TextBox 17" id="17"/>
          <p:cNvSpPr txBox="true"/>
          <p:nvPr/>
        </p:nvSpPr>
        <p:spPr>
          <a:xfrm rot="0">
            <a:off x="3385946" y="4882203"/>
            <a:ext cx="3086039" cy="101988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Freedom Real Estate Capital LLC</a:t>
            </a:r>
          </a:p>
          <a:p>
            <a:pPr algn="l">
              <a:lnSpc>
                <a:spcPts val="2060"/>
              </a:lnSpc>
            </a:pPr>
            <a:r>
              <a:rPr lang="en-US" sz="1471" b="true">
                <a:solidFill>
                  <a:srgbClr val="222A35"/>
                </a:solidFill>
                <a:latin typeface="Montserrat Bold"/>
                <a:ea typeface="Montserrat Bold"/>
                <a:cs typeface="Montserrat Bold"/>
                <a:sym typeface="Montserrat Bold"/>
              </a:rPr>
              <a:t>Real Estate Development</a:t>
            </a:r>
          </a:p>
          <a:p>
            <a:pPr algn="l">
              <a:lnSpc>
                <a:spcPts val="2060"/>
              </a:lnSpc>
            </a:pPr>
            <a:r>
              <a:rPr lang="en-US" sz="1471" b="true">
                <a:solidFill>
                  <a:srgbClr val="222A35"/>
                </a:solidFill>
                <a:latin typeface="Montserrat Bold"/>
                <a:ea typeface="Montserrat Bold"/>
                <a:cs typeface="Montserrat Bold"/>
                <a:sym typeface="Montserrat Bold"/>
              </a:rPr>
              <a:t>Manager</a:t>
            </a:r>
          </a:p>
        </p:txBody>
      </p:sp>
      <p:sp>
        <p:nvSpPr>
          <p:cNvPr name="TextBox 18" id="18"/>
          <p:cNvSpPr txBox="true"/>
          <p:nvPr/>
        </p:nvSpPr>
        <p:spPr>
          <a:xfrm rot="0">
            <a:off x="3317709" y="8047482"/>
            <a:ext cx="3086039" cy="50553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NAI Chase Commercial </a:t>
            </a:r>
          </a:p>
          <a:p>
            <a:pPr algn="l">
              <a:lnSpc>
                <a:spcPts val="2060"/>
              </a:lnSpc>
            </a:pPr>
            <a:r>
              <a:rPr lang="en-US" sz="1471" b="true">
                <a:solidFill>
                  <a:srgbClr val="222A35"/>
                </a:solidFill>
                <a:latin typeface="Montserrat Bold"/>
                <a:ea typeface="Montserrat Bold"/>
                <a:cs typeface="Montserrat Bold"/>
                <a:sym typeface="Montserrat Bold"/>
              </a:rPr>
              <a:t>Director of Retail</a:t>
            </a:r>
          </a:p>
        </p:txBody>
      </p:sp>
      <p:sp>
        <p:nvSpPr>
          <p:cNvPr name="Freeform 19" id="19"/>
          <p:cNvSpPr/>
          <p:nvPr/>
        </p:nvSpPr>
        <p:spPr>
          <a:xfrm flipH="false" flipV="false" rot="0">
            <a:off x="13907729" y="1414645"/>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4"/>
            <a:stretch>
              <a:fillRect l="0" t="0" r="0" b="0"/>
            </a:stretch>
          </a:blipFill>
        </p:spPr>
      </p:sp>
      <p:grpSp>
        <p:nvGrpSpPr>
          <p:cNvPr name="Group 20" id="20"/>
          <p:cNvGrpSpPr/>
          <p:nvPr/>
        </p:nvGrpSpPr>
        <p:grpSpPr>
          <a:xfrm rot="0">
            <a:off x="12084718" y="3936782"/>
            <a:ext cx="1947992" cy="1947992"/>
            <a:chOff x="0" y="0"/>
            <a:chExt cx="6350000" cy="6350000"/>
          </a:xfrm>
        </p:grpSpPr>
        <p:sp>
          <p:nvSpPr>
            <p:cNvPr name="Freeform 21" id="21"/>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5"/>
              <a:stretch>
                <a:fillRect l="0" t="-1411" r="0" b="-1411"/>
              </a:stretch>
            </a:blipFill>
          </p:spPr>
        </p:sp>
      </p:grpSp>
      <p:grpSp>
        <p:nvGrpSpPr>
          <p:cNvPr name="Group 22" id="22"/>
          <p:cNvGrpSpPr/>
          <p:nvPr/>
        </p:nvGrpSpPr>
        <p:grpSpPr>
          <a:xfrm rot="0">
            <a:off x="12084718" y="6895963"/>
            <a:ext cx="1947992" cy="1947992"/>
            <a:chOff x="0" y="0"/>
            <a:chExt cx="6350000" cy="6350000"/>
          </a:xfrm>
        </p:grpSpPr>
        <p:sp>
          <p:nvSpPr>
            <p:cNvPr name="Freeform 23" id="2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6"/>
              <a:stretch>
                <a:fillRect l="0" t="-1411" r="0" b="-1411"/>
              </a:stretch>
            </a:blipFill>
          </p:spPr>
        </p:sp>
      </p:grpSp>
      <p:sp>
        <p:nvSpPr>
          <p:cNvPr name="AutoShape 24" id="24"/>
          <p:cNvSpPr/>
          <p:nvPr/>
        </p:nvSpPr>
        <p:spPr>
          <a:xfrm>
            <a:off x="14442057" y="4896942"/>
            <a:ext cx="749354" cy="4453"/>
          </a:xfrm>
          <a:prstGeom prst="line">
            <a:avLst/>
          </a:prstGeom>
          <a:ln cap="rnd" w="28575">
            <a:solidFill>
              <a:srgbClr val="EDB425"/>
            </a:solidFill>
            <a:prstDash val="solid"/>
            <a:headEnd type="none" len="sm" w="sm"/>
            <a:tailEnd type="none" len="sm" w="sm"/>
          </a:ln>
        </p:spPr>
      </p:sp>
      <p:sp>
        <p:nvSpPr>
          <p:cNvPr name="AutoShape 25" id="25"/>
          <p:cNvSpPr/>
          <p:nvPr/>
        </p:nvSpPr>
        <p:spPr>
          <a:xfrm>
            <a:off x="14442057" y="7849867"/>
            <a:ext cx="749354" cy="4453"/>
          </a:xfrm>
          <a:prstGeom prst="line">
            <a:avLst/>
          </a:prstGeom>
          <a:ln cap="rnd" w="28575">
            <a:solidFill>
              <a:srgbClr val="EDB425"/>
            </a:solidFill>
            <a:prstDash val="solid"/>
            <a:headEnd type="none" len="sm" w="sm"/>
            <a:tailEnd type="none" len="sm" w="sm"/>
          </a:ln>
        </p:spPr>
      </p:sp>
      <p:sp>
        <p:nvSpPr>
          <p:cNvPr name="TextBox 26" id="26"/>
          <p:cNvSpPr txBox="true"/>
          <p:nvPr/>
        </p:nvSpPr>
        <p:spPr>
          <a:xfrm rot="0">
            <a:off x="14441964" y="3996140"/>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Bhagyesha Darji</a:t>
            </a:r>
          </a:p>
        </p:txBody>
      </p:sp>
      <p:sp>
        <p:nvSpPr>
          <p:cNvPr name="TextBox 27" id="27"/>
          <p:cNvSpPr txBox="true"/>
          <p:nvPr/>
        </p:nvSpPr>
        <p:spPr>
          <a:xfrm rot="0">
            <a:off x="14441964" y="6955322"/>
            <a:ext cx="3086039"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Doug McCullough </a:t>
            </a:r>
          </a:p>
        </p:txBody>
      </p:sp>
      <p:sp>
        <p:nvSpPr>
          <p:cNvPr name="TextBox 28" id="28"/>
          <p:cNvSpPr txBox="true"/>
          <p:nvPr/>
        </p:nvSpPr>
        <p:spPr>
          <a:xfrm rot="0">
            <a:off x="14441964" y="4444183"/>
            <a:ext cx="3017801" cy="276624"/>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Secretary/Treasurer</a:t>
            </a:r>
          </a:p>
        </p:txBody>
      </p:sp>
      <p:sp>
        <p:nvSpPr>
          <p:cNvPr name="TextBox 29" id="29"/>
          <p:cNvSpPr txBox="true"/>
          <p:nvPr/>
        </p:nvSpPr>
        <p:spPr>
          <a:xfrm rot="0">
            <a:off x="14441964" y="740336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Member</a:t>
            </a:r>
          </a:p>
        </p:txBody>
      </p:sp>
      <p:sp>
        <p:nvSpPr>
          <p:cNvPr name="TextBox 30" id="30"/>
          <p:cNvSpPr txBox="true"/>
          <p:nvPr/>
        </p:nvSpPr>
        <p:spPr>
          <a:xfrm rot="0">
            <a:off x="14441964" y="5056881"/>
            <a:ext cx="3086039" cy="50553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NAI Chase Commercial</a:t>
            </a:r>
          </a:p>
          <a:p>
            <a:pPr algn="l">
              <a:lnSpc>
                <a:spcPts val="2060"/>
              </a:lnSpc>
            </a:pPr>
            <a:r>
              <a:rPr lang="en-US" sz="1471" b="true">
                <a:solidFill>
                  <a:srgbClr val="222A35"/>
                </a:solidFill>
                <a:latin typeface="Montserrat Bold"/>
                <a:ea typeface="Montserrat Bold"/>
                <a:cs typeface="Montserrat Bold"/>
                <a:sym typeface="Montserrat Bold"/>
              </a:rPr>
              <a:t>Leasing &amp; Sales Specialist</a:t>
            </a:r>
          </a:p>
        </p:txBody>
      </p:sp>
      <p:sp>
        <p:nvSpPr>
          <p:cNvPr name="TextBox 31" id="31"/>
          <p:cNvSpPr txBox="true"/>
          <p:nvPr/>
        </p:nvSpPr>
        <p:spPr>
          <a:xfrm rot="0">
            <a:off x="14441964" y="8037957"/>
            <a:ext cx="3086039" cy="826848"/>
          </a:xfrm>
          <a:prstGeom prst="rect">
            <a:avLst/>
          </a:prstGeom>
        </p:spPr>
        <p:txBody>
          <a:bodyPr anchor="t" rtlCol="false" tIns="0" lIns="0" bIns="0" rIns="0">
            <a:spAutoFit/>
          </a:bodyPr>
          <a:lstStyle/>
          <a:p>
            <a:pPr algn="l">
              <a:lnSpc>
                <a:spcPts val="2200"/>
              </a:lnSpc>
            </a:pPr>
            <a:r>
              <a:rPr lang="en-US" sz="1571" b="true">
                <a:solidFill>
                  <a:srgbClr val="222A35"/>
                </a:solidFill>
                <a:latin typeface="Montserrat Bold"/>
                <a:ea typeface="Montserrat Bold"/>
                <a:cs typeface="Montserrat Bold"/>
                <a:sym typeface="Montserrat Bold"/>
              </a:rPr>
              <a:t>Freedom Real Estate &amp; Capital, LLC</a:t>
            </a:r>
          </a:p>
          <a:p>
            <a:pPr algn="l">
              <a:lnSpc>
                <a:spcPts val="2200"/>
              </a:lnSpc>
            </a:pPr>
            <a:r>
              <a:rPr lang="en-US" sz="1571" b="true">
                <a:solidFill>
                  <a:srgbClr val="222A35"/>
                </a:solidFill>
                <a:latin typeface="Montserrat Bold"/>
                <a:ea typeface="Montserrat Bold"/>
                <a:cs typeface="Montserrat Bold"/>
                <a:sym typeface="Montserrat Bold"/>
              </a:rPr>
              <a:t>Director of Brokerage</a:t>
            </a:r>
          </a:p>
        </p:txBody>
      </p:sp>
      <p:grpSp>
        <p:nvGrpSpPr>
          <p:cNvPr name="Group 32" id="32"/>
          <p:cNvGrpSpPr/>
          <p:nvPr/>
        </p:nvGrpSpPr>
        <p:grpSpPr>
          <a:xfrm rot="0">
            <a:off x="6422357" y="5901875"/>
            <a:ext cx="1947992" cy="1947992"/>
            <a:chOff x="0" y="0"/>
            <a:chExt cx="6350000" cy="6350000"/>
          </a:xfrm>
        </p:grpSpPr>
        <p:sp>
          <p:nvSpPr>
            <p:cNvPr name="Freeform 33" id="3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7"/>
              <a:stretch>
                <a:fillRect l="0" t="-3849" r="0" b="-40478"/>
              </a:stretch>
            </a:blipFill>
          </p:spPr>
        </p:sp>
      </p:grpSp>
      <p:sp>
        <p:nvSpPr>
          <p:cNvPr name="AutoShape 34" id="34"/>
          <p:cNvSpPr/>
          <p:nvPr/>
        </p:nvSpPr>
        <p:spPr>
          <a:xfrm>
            <a:off x="8779697" y="6862035"/>
            <a:ext cx="749354" cy="4453"/>
          </a:xfrm>
          <a:prstGeom prst="line">
            <a:avLst/>
          </a:prstGeom>
          <a:ln cap="rnd" w="28575">
            <a:solidFill>
              <a:srgbClr val="EDB425"/>
            </a:solidFill>
            <a:prstDash val="solid"/>
            <a:headEnd type="none" len="sm" w="sm"/>
            <a:tailEnd type="none" len="sm" w="sm"/>
          </a:ln>
        </p:spPr>
      </p:sp>
      <p:sp>
        <p:nvSpPr>
          <p:cNvPr name="TextBox 35" id="35"/>
          <p:cNvSpPr txBox="true"/>
          <p:nvPr/>
        </p:nvSpPr>
        <p:spPr>
          <a:xfrm rot="0">
            <a:off x="8779604" y="5961233"/>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Pamela Bass</a:t>
            </a:r>
          </a:p>
        </p:txBody>
      </p:sp>
      <p:sp>
        <p:nvSpPr>
          <p:cNvPr name="TextBox 36" id="36"/>
          <p:cNvSpPr txBox="true"/>
          <p:nvPr/>
        </p:nvSpPr>
        <p:spPr>
          <a:xfrm rot="0">
            <a:off x="8779604" y="6409276"/>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President</a:t>
            </a:r>
          </a:p>
        </p:txBody>
      </p:sp>
      <p:sp>
        <p:nvSpPr>
          <p:cNvPr name="TextBox 37" id="37"/>
          <p:cNvSpPr txBox="true"/>
          <p:nvPr/>
        </p:nvSpPr>
        <p:spPr>
          <a:xfrm rot="0">
            <a:off x="8779604" y="7021974"/>
            <a:ext cx="3086039" cy="50553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Virtuous Realty Global</a:t>
            </a:r>
          </a:p>
          <a:p>
            <a:pPr algn="l">
              <a:lnSpc>
                <a:spcPts val="2060"/>
              </a:lnSpc>
            </a:pPr>
            <a:r>
              <a:rPr lang="en-US" sz="1471" b="true">
                <a:solidFill>
                  <a:srgbClr val="222A35"/>
                </a:solidFill>
                <a:latin typeface="Montserrat Bold"/>
                <a:ea typeface="Montserrat Bold"/>
                <a:cs typeface="Montserrat Bold"/>
                <a:sym typeface="Montserrat Bold"/>
              </a:rPr>
              <a:t>Founder/CEO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644759" y="2948450"/>
            <a:ext cx="1140923" cy="6780"/>
          </a:xfrm>
          <a:prstGeom prst="line">
            <a:avLst/>
          </a:prstGeom>
          <a:ln cap="rnd" w="47625">
            <a:solidFill>
              <a:srgbClr val="8C2021"/>
            </a:solidFill>
            <a:prstDash val="solid"/>
            <a:headEnd type="none" len="sm" w="sm"/>
            <a:tailEnd type="none" len="sm" w="sm"/>
          </a:ln>
        </p:spPr>
      </p:sp>
      <p:grpSp>
        <p:nvGrpSpPr>
          <p:cNvPr name="Group 3" id="3"/>
          <p:cNvGrpSpPr/>
          <p:nvPr/>
        </p:nvGrpSpPr>
        <p:grpSpPr>
          <a:xfrm rot="0">
            <a:off x="13411071" y="1028700"/>
            <a:ext cx="3848229" cy="1346202"/>
            <a:chOff x="0" y="0"/>
            <a:chExt cx="5471013" cy="1913890"/>
          </a:xfrm>
        </p:grpSpPr>
        <p:sp>
          <p:nvSpPr>
            <p:cNvPr name="Freeform 4" id="4"/>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5" id="5"/>
          <p:cNvSpPr/>
          <p:nvPr/>
        </p:nvSpPr>
        <p:spPr>
          <a:xfrm rot="-5062">
            <a:off x="28" y="1711884"/>
            <a:ext cx="13692405" cy="0"/>
          </a:xfrm>
          <a:prstGeom prst="line">
            <a:avLst/>
          </a:prstGeom>
          <a:ln cap="rnd" w="47625">
            <a:solidFill>
              <a:srgbClr val="8C2021"/>
            </a:solidFill>
            <a:prstDash val="solid"/>
            <a:headEnd type="none" len="sm" w="sm"/>
            <a:tailEnd type="none" len="sm" w="sm"/>
          </a:ln>
        </p:spPr>
      </p:sp>
      <p:grpSp>
        <p:nvGrpSpPr>
          <p:cNvPr name="Group 6" id="6"/>
          <p:cNvGrpSpPr/>
          <p:nvPr/>
        </p:nvGrpSpPr>
        <p:grpSpPr>
          <a:xfrm rot="0">
            <a:off x="1028700" y="3762104"/>
            <a:ext cx="1947992" cy="1947992"/>
            <a:chOff x="0" y="0"/>
            <a:chExt cx="6350000" cy="6350000"/>
          </a:xfrm>
        </p:grpSpPr>
        <p:sp>
          <p:nvSpPr>
            <p:cNvPr name="Freeform 7" id="7"/>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2"/>
              <a:stretch>
                <a:fillRect l="0" t="-1411" r="0" b="-1411"/>
              </a:stretch>
            </a:blipFill>
          </p:spPr>
        </p:sp>
      </p:grpSp>
      <p:grpSp>
        <p:nvGrpSpPr>
          <p:cNvPr name="Group 8" id="8"/>
          <p:cNvGrpSpPr/>
          <p:nvPr/>
        </p:nvGrpSpPr>
        <p:grpSpPr>
          <a:xfrm rot="0">
            <a:off x="960462" y="6895963"/>
            <a:ext cx="1947992" cy="1947992"/>
            <a:chOff x="0" y="0"/>
            <a:chExt cx="6350000" cy="6350000"/>
          </a:xfrm>
        </p:grpSpPr>
        <p:sp>
          <p:nvSpPr>
            <p:cNvPr name="Freeform 9" id="9"/>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3"/>
              <a:stretch>
                <a:fillRect l="0" t="-1411" r="0" b="-1411"/>
              </a:stretch>
            </a:blipFill>
          </p:spPr>
        </p:sp>
      </p:grpSp>
      <p:sp>
        <p:nvSpPr>
          <p:cNvPr name="AutoShape 10" id="10"/>
          <p:cNvSpPr/>
          <p:nvPr/>
        </p:nvSpPr>
        <p:spPr>
          <a:xfrm>
            <a:off x="3386039" y="4722263"/>
            <a:ext cx="749354" cy="4453"/>
          </a:xfrm>
          <a:prstGeom prst="line">
            <a:avLst/>
          </a:prstGeom>
          <a:ln cap="rnd" w="28575">
            <a:solidFill>
              <a:srgbClr val="EDB425"/>
            </a:solidFill>
            <a:prstDash val="solid"/>
            <a:headEnd type="none" len="sm" w="sm"/>
            <a:tailEnd type="none" len="sm" w="sm"/>
          </a:ln>
        </p:spPr>
      </p:sp>
      <p:sp>
        <p:nvSpPr>
          <p:cNvPr name="AutoShape 11" id="11"/>
          <p:cNvSpPr/>
          <p:nvPr/>
        </p:nvSpPr>
        <p:spPr>
          <a:xfrm>
            <a:off x="3317802" y="7849867"/>
            <a:ext cx="749354" cy="4453"/>
          </a:xfrm>
          <a:prstGeom prst="line">
            <a:avLst/>
          </a:prstGeom>
          <a:ln cap="rnd" w="28575">
            <a:solidFill>
              <a:srgbClr val="EDB425"/>
            </a:solidFill>
            <a:prstDash val="solid"/>
            <a:headEnd type="none" len="sm" w="sm"/>
            <a:tailEnd type="none" len="sm" w="sm"/>
          </a:ln>
        </p:spPr>
      </p:sp>
      <p:sp>
        <p:nvSpPr>
          <p:cNvPr name="TextBox 12" id="12"/>
          <p:cNvSpPr txBox="true"/>
          <p:nvPr/>
        </p:nvSpPr>
        <p:spPr>
          <a:xfrm rot="0">
            <a:off x="-237873" y="2076913"/>
            <a:ext cx="6906188" cy="542925"/>
          </a:xfrm>
          <a:prstGeom prst="rect">
            <a:avLst/>
          </a:prstGeom>
        </p:spPr>
        <p:txBody>
          <a:bodyPr anchor="t" rtlCol="false" tIns="0" lIns="0" bIns="0" rIns="0">
            <a:spAutoFit/>
          </a:bodyPr>
          <a:lstStyle/>
          <a:p>
            <a:pPr algn="ctr">
              <a:lnSpc>
                <a:spcPts val="4320"/>
              </a:lnSpc>
            </a:pPr>
            <a:r>
              <a:rPr lang="en-US" b="true" sz="3600">
                <a:solidFill>
                  <a:srgbClr val="000000"/>
                </a:solidFill>
                <a:latin typeface="Montserrat Bold"/>
                <a:ea typeface="Montserrat Bold"/>
                <a:cs typeface="Montserrat Bold"/>
                <a:sym typeface="Montserrat Bold"/>
              </a:rPr>
              <a:t>MEET OUR TEAM</a:t>
            </a:r>
          </a:p>
        </p:txBody>
      </p:sp>
      <p:sp>
        <p:nvSpPr>
          <p:cNvPr name="TextBox 13" id="13"/>
          <p:cNvSpPr txBox="true"/>
          <p:nvPr/>
        </p:nvSpPr>
        <p:spPr>
          <a:xfrm rot="0">
            <a:off x="3385946" y="3821462"/>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Patricia Hurston</a:t>
            </a:r>
          </a:p>
        </p:txBody>
      </p:sp>
      <p:sp>
        <p:nvSpPr>
          <p:cNvPr name="TextBox 14" id="14"/>
          <p:cNvSpPr txBox="true"/>
          <p:nvPr/>
        </p:nvSpPr>
        <p:spPr>
          <a:xfrm rot="0">
            <a:off x="3317709" y="6955322"/>
            <a:ext cx="3086039"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Steven Levy</a:t>
            </a:r>
          </a:p>
        </p:txBody>
      </p:sp>
      <p:sp>
        <p:nvSpPr>
          <p:cNvPr name="TextBox 15" id="15"/>
          <p:cNvSpPr txBox="true"/>
          <p:nvPr/>
        </p:nvSpPr>
        <p:spPr>
          <a:xfrm rot="0">
            <a:off x="3385946" y="426950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Member</a:t>
            </a:r>
          </a:p>
        </p:txBody>
      </p:sp>
      <p:sp>
        <p:nvSpPr>
          <p:cNvPr name="TextBox 16" id="16"/>
          <p:cNvSpPr txBox="true"/>
          <p:nvPr/>
        </p:nvSpPr>
        <p:spPr>
          <a:xfrm rot="0">
            <a:off x="3317709" y="740336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Member</a:t>
            </a:r>
          </a:p>
        </p:txBody>
      </p:sp>
      <p:sp>
        <p:nvSpPr>
          <p:cNvPr name="TextBox 17" id="17"/>
          <p:cNvSpPr txBox="true"/>
          <p:nvPr/>
        </p:nvSpPr>
        <p:spPr>
          <a:xfrm rot="0">
            <a:off x="3385946" y="4882203"/>
            <a:ext cx="3086039" cy="101988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Next Level Commercial</a:t>
            </a:r>
          </a:p>
          <a:p>
            <a:pPr algn="l">
              <a:lnSpc>
                <a:spcPts val="2060"/>
              </a:lnSpc>
            </a:pPr>
            <a:r>
              <a:rPr lang="en-US" sz="1471" b="true">
                <a:solidFill>
                  <a:srgbClr val="222A35"/>
                </a:solidFill>
                <a:latin typeface="Montserrat Bold"/>
                <a:ea typeface="Montserrat Bold"/>
                <a:cs typeface="Montserrat Bold"/>
                <a:sym typeface="Montserrat Bold"/>
              </a:rPr>
              <a:t>Advisors</a:t>
            </a:r>
          </a:p>
          <a:p>
            <a:pPr algn="l">
              <a:lnSpc>
                <a:spcPts val="2060"/>
              </a:lnSpc>
            </a:pPr>
            <a:r>
              <a:rPr lang="en-US" sz="1471" b="true">
                <a:solidFill>
                  <a:srgbClr val="222A35"/>
                </a:solidFill>
                <a:latin typeface="Montserrat Bold"/>
                <a:ea typeface="Montserrat Bold"/>
                <a:cs typeface="Montserrat Bold"/>
                <a:sym typeface="Montserrat Bold"/>
              </a:rPr>
              <a:t>Commercial Real </a:t>
            </a:r>
          </a:p>
          <a:p>
            <a:pPr algn="l">
              <a:lnSpc>
                <a:spcPts val="2060"/>
              </a:lnSpc>
            </a:pPr>
            <a:r>
              <a:rPr lang="en-US" sz="1471" b="true">
                <a:solidFill>
                  <a:srgbClr val="222A35"/>
                </a:solidFill>
                <a:latin typeface="Montserrat Bold"/>
                <a:ea typeface="Montserrat Bold"/>
                <a:cs typeface="Montserrat Bold"/>
                <a:sym typeface="Montserrat Bold"/>
              </a:rPr>
              <a:t>Estate Agent</a:t>
            </a:r>
          </a:p>
        </p:txBody>
      </p:sp>
      <p:sp>
        <p:nvSpPr>
          <p:cNvPr name="TextBox 18" id="18"/>
          <p:cNvSpPr txBox="true"/>
          <p:nvPr/>
        </p:nvSpPr>
        <p:spPr>
          <a:xfrm rot="0">
            <a:off x="3317709" y="8047482"/>
            <a:ext cx="3086039" cy="505538"/>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Steven Levy Associates</a:t>
            </a:r>
          </a:p>
          <a:p>
            <a:pPr algn="l">
              <a:lnSpc>
                <a:spcPts val="2060"/>
              </a:lnSpc>
            </a:pPr>
            <a:r>
              <a:rPr lang="en-US" sz="1471" b="true">
                <a:solidFill>
                  <a:srgbClr val="222A35"/>
                </a:solidFill>
                <a:latin typeface="Montserrat Bold"/>
                <a:ea typeface="Montserrat Bold"/>
                <a:cs typeface="Montserrat Bold"/>
                <a:sym typeface="Montserrat Bold"/>
              </a:rPr>
              <a:t>President</a:t>
            </a:r>
          </a:p>
        </p:txBody>
      </p:sp>
      <p:sp>
        <p:nvSpPr>
          <p:cNvPr name="Freeform 19" id="19"/>
          <p:cNvSpPr/>
          <p:nvPr/>
        </p:nvSpPr>
        <p:spPr>
          <a:xfrm flipH="false" flipV="false" rot="0">
            <a:off x="13907729" y="1414645"/>
            <a:ext cx="2854912" cy="662268"/>
          </a:xfrm>
          <a:custGeom>
            <a:avLst/>
            <a:gdLst/>
            <a:ahLst/>
            <a:cxnLst/>
            <a:rect r="r" b="b" t="t" l="l"/>
            <a:pathLst>
              <a:path h="662268" w="2854912">
                <a:moveTo>
                  <a:pt x="0" y="0"/>
                </a:moveTo>
                <a:lnTo>
                  <a:pt x="2854913" y="0"/>
                </a:lnTo>
                <a:lnTo>
                  <a:pt x="2854913" y="662268"/>
                </a:lnTo>
                <a:lnTo>
                  <a:pt x="0" y="662268"/>
                </a:lnTo>
                <a:lnTo>
                  <a:pt x="0" y="0"/>
                </a:lnTo>
                <a:close/>
              </a:path>
            </a:pathLst>
          </a:custGeom>
          <a:blipFill>
            <a:blip r:embed="rId4"/>
            <a:stretch>
              <a:fillRect l="0" t="0" r="0" b="0"/>
            </a:stretch>
          </a:blipFill>
        </p:spPr>
      </p:sp>
      <p:grpSp>
        <p:nvGrpSpPr>
          <p:cNvPr name="Group 20" id="20"/>
          <p:cNvGrpSpPr/>
          <p:nvPr/>
        </p:nvGrpSpPr>
        <p:grpSpPr>
          <a:xfrm rot="0">
            <a:off x="12084718" y="3936782"/>
            <a:ext cx="1947992" cy="1947992"/>
            <a:chOff x="0" y="0"/>
            <a:chExt cx="6350000" cy="6350000"/>
          </a:xfrm>
        </p:grpSpPr>
        <p:sp>
          <p:nvSpPr>
            <p:cNvPr name="Freeform 21" id="21"/>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5"/>
              <a:stretch>
                <a:fillRect l="-10" t="0" r="-10" b="0"/>
              </a:stretch>
            </a:blipFill>
          </p:spPr>
        </p:sp>
      </p:grpSp>
      <p:grpSp>
        <p:nvGrpSpPr>
          <p:cNvPr name="Group 22" id="22"/>
          <p:cNvGrpSpPr/>
          <p:nvPr/>
        </p:nvGrpSpPr>
        <p:grpSpPr>
          <a:xfrm rot="0">
            <a:off x="12084718" y="6895963"/>
            <a:ext cx="1947992" cy="1947992"/>
            <a:chOff x="0" y="0"/>
            <a:chExt cx="6350000" cy="6350000"/>
          </a:xfrm>
        </p:grpSpPr>
        <p:sp>
          <p:nvSpPr>
            <p:cNvPr name="Freeform 23" id="2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6"/>
              <a:stretch>
                <a:fillRect l="0" t="-1411" r="0" b="-1411"/>
              </a:stretch>
            </a:blipFill>
          </p:spPr>
        </p:sp>
      </p:grpSp>
      <p:sp>
        <p:nvSpPr>
          <p:cNvPr name="AutoShape 24" id="24"/>
          <p:cNvSpPr/>
          <p:nvPr/>
        </p:nvSpPr>
        <p:spPr>
          <a:xfrm>
            <a:off x="14442057" y="4896942"/>
            <a:ext cx="749354" cy="4453"/>
          </a:xfrm>
          <a:prstGeom prst="line">
            <a:avLst/>
          </a:prstGeom>
          <a:ln cap="rnd" w="28575">
            <a:solidFill>
              <a:srgbClr val="EDB425"/>
            </a:solidFill>
            <a:prstDash val="solid"/>
            <a:headEnd type="none" len="sm" w="sm"/>
            <a:tailEnd type="none" len="sm" w="sm"/>
          </a:ln>
        </p:spPr>
      </p:sp>
      <p:sp>
        <p:nvSpPr>
          <p:cNvPr name="AutoShape 25" id="25"/>
          <p:cNvSpPr/>
          <p:nvPr/>
        </p:nvSpPr>
        <p:spPr>
          <a:xfrm>
            <a:off x="14442057" y="7849867"/>
            <a:ext cx="749354" cy="4453"/>
          </a:xfrm>
          <a:prstGeom prst="line">
            <a:avLst/>
          </a:prstGeom>
          <a:ln cap="rnd" w="28575">
            <a:solidFill>
              <a:srgbClr val="EDB425"/>
            </a:solidFill>
            <a:prstDash val="solid"/>
            <a:headEnd type="none" len="sm" w="sm"/>
            <a:tailEnd type="none" len="sm" w="sm"/>
          </a:ln>
        </p:spPr>
      </p:sp>
      <p:sp>
        <p:nvSpPr>
          <p:cNvPr name="TextBox 26" id="26"/>
          <p:cNvSpPr txBox="true"/>
          <p:nvPr/>
        </p:nvSpPr>
        <p:spPr>
          <a:xfrm rot="0">
            <a:off x="14441964" y="3996140"/>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Ross Deal</a:t>
            </a:r>
          </a:p>
        </p:txBody>
      </p:sp>
      <p:sp>
        <p:nvSpPr>
          <p:cNvPr name="TextBox 27" id="27"/>
          <p:cNvSpPr txBox="true"/>
          <p:nvPr/>
        </p:nvSpPr>
        <p:spPr>
          <a:xfrm rot="0">
            <a:off x="14441964" y="6955322"/>
            <a:ext cx="3086039"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Ashley Austin</a:t>
            </a:r>
          </a:p>
        </p:txBody>
      </p:sp>
      <p:sp>
        <p:nvSpPr>
          <p:cNvPr name="TextBox 28" id="28"/>
          <p:cNvSpPr txBox="true"/>
          <p:nvPr/>
        </p:nvSpPr>
        <p:spPr>
          <a:xfrm rot="0">
            <a:off x="14441964" y="4444183"/>
            <a:ext cx="3017801" cy="276624"/>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Member</a:t>
            </a:r>
          </a:p>
        </p:txBody>
      </p:sp>
      <p:sp>
        <p:nvSpPr>
          <p:cNvPr name="TextBox 29" id="29"/>
          <p:cNvSpPr txBox="true"/>
          <p:nvPr/>
        </p:nvSpPr>
        <p:spPr>
          <a:xfrm rot="0">
            <a:off x="14441964" y="7403365"/>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Executive Director</a:t>
            </a:r>
          </a:p>
        </p:txBody>
      </p:sp>
      <p:sp>
        <p:nvSpPr>
          <p:cNvPr name="TextBox 30" id="30"/>
          <p:cNvSpPr txBox="true"/>
          <p:nvPr/>
        </p:nvSpPr>
        <p:spPr>
          <a:xfrm rot="0">
            <a:off x="14441964" y="5056881"/>
            <a:ext cx="3086039" cy="248363"/>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Peoples Bank of America</a:t>
            </a:r>
          </a:p>
        </p:txBody>
      </p:sp>
      <p:sp>
        <p:nvSpPr>
          <p:cNvPr name="TextBox 31" id="31"/>
          <p:cNvSpPr txBox="true"/>
          <p:nvPr/>
        </p:nvSpPr>
        <p:spPr>
          <a:xfrm rot="0">
            <a:off x="14441964" y="8037957"/>
            <a:ext cx="3086039" cy="274398"/>
          </a:xfrm>
          <a:prstGeom prst="rect">
            <a:avLst/>
          </a:prstGeom>
        </p:spPr>
        <p:txBody>
          <a:bodyPr anchor="t" rtlCol="false" tIns="0" lIns="0" bIns="0" rIns="0">
            <a:spAutoFit/>
          </a:bodyPr>
          <a:lstStyle/>
          <a:p>
            <a:pPr algn="l">
              <a:lnSpc>
                <a:spcPts val="2200"/>
              </a:lnSpc>
            </a:pPr>
            <a:r>
              <a:rPr lang="en-US" sz="1571" b="true">
                <a:solidFill>
                  <a:srgbClr val="222A35"/>
                </a:solidFill>
                <a:latin typeface="Montserrat Bold"/>
                <a:ea typeface="Montserrat Bold"/>
                <a:cs typeface="Montserrat Bold"/>
                <a:sym typeface="Montserrat Bold"/>
              </a:rPr>
              <a:t>NAI Chase Commercial</a:t>
            </a:r>
          </a:p>
        </p:txBody>
      </p:sp>
      <p:grpSp>
        <p:nvGrpSpPr>
          <p:cNvPr name="Group 32" id="32"/>
          <p:cNvGrpSpPr/>
          <p:nvPr/>
        </p:nvGrpSpPr>
        <p:grpSpPr>
          <a:xfrm rot="0">
            <a:off x="6422357" y="5901875"/>
            <a:ext cx="1947992" cy="1947992"/>
            <a:chOff x="0" y="0"/>
            <a:chExt cx="6350000" cy="6350000"/>
          </a:xfrm>
        </p:grpSpPr>
        <p:sp>
          <p:nvSpPr>
            <p:cNvPr name="Freeform 33" id="3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7"/>
              <a:stretch>
                <a:fillRect l="-9" t="0" r="-9" b="0"/>
              </a:stretch>
            </a:blipFill>
          </p:spPr>
        </p:sp>
      </p:grpSp>
      <p:sp>
        <p:nvSpPr>
          <p:cNvPr name="AutoShape 34" id="34"/>
          <p:cNvSpPr/>
          <p:nvPr/>
        </p:nvSpPr>
        <p:spPr>
          <a:xfrm>
            <a:off x="8779697" y="6862035"/>
            <a:ext cx="749354" cy="4453"/>
          </a:xfrm>
          <a:prstGeom prst="line">
            <a:avLst/>
          </a:prstGeom>
          <a:ln cap="rnd" w="28575">
            <a:solidFill>
              <a:srgbClr val="EDB425"/>
            </a:solidFill>
            <a:prstDash val="solid"/>
            <a:headEnd type="none" len="sm" w="sm"/>
            <a:tailEnd type="none" len="sm" w="sm"/>
          </a:ln>
        </p:spPr>
      </p:sp>
      <p:sp>
        <p:nvSpPr>
          <p:cNvPr name="TextBox 35" id="35"/>
          <p:cNvSpPr txBox="true"/>
          <p:nvPr/>
        </p:nvSpPr>
        <p:spPr>
          <a:xfrm rot="0">
            <a:off x="8779604" y="5961233"/>
            <a:ext cx="2819133" cy="368105"/>
          </a:xfrm>
          <a:prstGeom prst="rect">
            <a:avLst/>
          </a:prstGeom>
        </p:spPr>
        <p:txBody>
          <a:bodyPr anchor="t" rtlCol="false" tIns="0" lIns="0" bIns="0" rIns="0">
            <a:spAutoFit/>
          </a:bodyPr>
          <a:lstStyle/>
          <a:p>
            <a:pPr algn="l">
              <a:lnSpc>
                <a:spcPts val="2970"/>
              </a:lnSpc>
            </a:pPr>
            <a:r>
              <a:rPr lang="en-US" sz="2395" b="true">
                <a:solidFill>
                  <a:srgbClr val="222A35"/>
                </a:solidFill>
                <a:latin typeface="Montserrat Classic Bold"/>
                <a:ea typeface="Montserrat Classic Bold"/>
                <a:cs typeface="Montserrat Classic Bold"/>
                <a:sym typeface="Montserrat Classic Bold"/>
              </a:rPr>
              <a:t>Kristin Milam</a:t>
            </a:r>
            <a:r>
              <a:rPr lang="en-US" sz="2395" b="true">
                <a:solidFill>
                  <a:srgbClr val="222A35"/>
                </a:solidFill>
                <a:latin typeface="Montserrat Classic Bold"/>
                <a:ea typeface="Montserrat Classic Bold"/>
                <a:cs typeface="Montserrat Classic Bold"/>
                <a:sym typeface="Montserrat Classic Bold"/>
              </a:rPr>
              <a:t> </a:t>
            </a:r>
          </a:p>
        </p:txBody>
      </p:sp>
      <p:sp>
        <p:nvSpPr>
          <p:cNvPr name="TextBox 36" id="36"/>
          <p:cNvSpPr txBox="true"/>
          <p:nvPr/>
        </p:nvSpPr>
        <p:spPr>
          <a:xfrm rot="0">
            <a:off x="8779604" y="6409276"/>
            <a:ext cx="3017801" cy="278460"/>
          </a:xfrm>
          <a:prstGeom prst="rect">
            <a:avLst/>
          </a:prstGeom>
        </p:spPr>
        <p:txBody>
          <a:bodyPr anchor="t" rtlCol="false" tIns="0" lIns="0" bIns="0" rIns="0">
            <a:spAutoFit/>
          </a:bodyPr>
          <a:lstStyle/>
          <a:p>
            <a:pPr algn="l">
              <a:lnSpc>
                <a:spcPts val="2227"/>
              </a:lnSpc>
            </a:pPr>
            <a:r>
              <a:rPr lang="en-US" sz="1796">
                <a:solidFill>
                  <a:srgbClr val="222A35"/>
                </a:solidFill>
                <a:latin typeface="Montserrat"/>
                <a:ea typeface="Montserrat"/>
                <a:cs typeface="Montserrat"/>
                <a:sym typeface="Montserrat"/>
              </a:rPr>
              <a:t>Board Member</a:t>
            </a:r>
          </a:p>
        </p:txBody>
      </p:sp>
      <p:sp>
        <p:nvSpPr>
          <p:cNvPr name="TextBox 37" id="37"/>
          <p:cNvSpPr txBox="true"/>
          <p:nvPr/>
        </p:nvSpPr>
        <p:spPr>
          <a:xfrm rot="0">
            <a:off x="8779604" y="7021974"/>
            <a:ext cx="3086039" cy="248363"/>
          </a:xfrm>
          <a:prstGeom prst="rect">
            <a:avLst/>
          </a:prstGeom>
        </p:spPr>
        <p:txBody>
          <a:bodyPr anchor="t" rtlCol="false" tIns="0" lIns="0" bIns="0" rIns="0">
            <a:spAutoFit/>
          </a:bodyPr>
          <a:lstStyle/>
          <a:p>
            <a:pPr algn="l">
              <a:lnSpc>
                <a:spcPts val="2060"/>
              </a:lnSpc>
            </a:pPr>
            <a:r>
              <a:rPr lang="en-US" sz="1471" b="true">
                <a:solidFill>
                  <a:srgbClr val="222A35"/>
                </a:solidFill>
                <a:latin typeface="Montserrat Bold"/>
                <a:ea typeface="Montserrat Bold"/>
                <a:cs typeface="Montserrat Bold"/>
                <a:sym typeface="Montserrat Bold"/>
              </a:rPr>
              <a:t>Rosenblum Realty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7984942" cy="10287000"/>
          </a:xfrm>
          <a:prstGeom prst="rect">
            <a:avLst/>
          </a:prstGeom>
          <a:solidFill>
            <a:srgbClr val="9B9A9D"/>
          </a:solidFill>
        </p:spPr>
      </p:sp>
      <p:sp>
        <p:nvSpPr>
          <p:cNvPr name="AutoShape 3" id="3"/>
          <p:cNvSpPr/>
          <p:nvPr/>
        </p:nvSpPr>
        <p:spPr>
          <a:xfrm>
            <a:off x="1028841" y="3835208"/>
            <a:ext cx="1140923" cy="6780"/>
          </a:xfrm>
          <a:prstGeom prst="line">
            <a:avLst/>
          </a:prstGeom>
          <a:ln cap="rnd" w="47625">
            <a:solidFill>
              <a:srgbClr val="8C2021"/>
            </a:solidFill>
            <a:prstDash val="solid"/>
            <a:headEnd type="none" len="sm" w="sm"/>
            <a:tailEnd type="none" len="sm" w="sm"/>
          </a:ln>
        </p:spPr>
      </p:sp>
      <p:sp>
        <p:nvSpPr>
          <p:cNvPr name="TextBox 4" id="4"/>
          <p:cNvSpPr txBox="true"/>
          <p:nvPr/>
        </p:nvSpPr>
        <p:spPr>
          <a:xfrm rot="0">
            <a:off x="543283" y="4396628"/>
            <a:ext cx="7212190" cy="2454275"/>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NALCOM members represent a diverse group of professionals shaping the North Alabama commercial real estate industry. Our membership and audience include real estate agents and brokers, builders and developers, consultants, appraisers, and investors—all dedicated to advancing the region’s growth and success.</a:t>
            </a:r>
          </a:p>
        </p:txBody>
      </p:sp>
      <p:sp>
        <p:nvSpPr>
          <p:cNvPr name="TextBox 5" id="5"/>
          <p:cNvSpPr txBox="true"/>
          <p:nvPr/>
        </p:nvSpPr>
        <p:spPr>
          <a:xfrm rot="0">
            <a:off x="975115" y="1735636"/>
            <a:ext cx="6111175" cy="1371600"/>
          </a:xfrm>
          <a:prstGeom prst="rect">
            <a:avLst/>
          </a:prstGeom>
        </p:spPr>
        <p:txBody>
          <a:bodyPr anchor="t" rtlCol="false" tIns="0" lIns="0" bIns="0" rIns="0">
            <a:spAutoFit/>
          </a:bodyPr>
          <a:lstStyle/>
          <a:p>
            <a:pPr algn="l">
              <a:lnSpc>
                <a:spcPts val="3600"/>
              </a:lnSpc>
            </a:pPr>
            <a:r>
              <a:rPr lang="en-US" sz="3000" b="true">
                <a:solidFill>
                  <a:srgbClr val="FFFFFF"/>
                </a:solidFill>
                <a:latin typeface="Montserrat Bold"/>
                <a:ea typeface="Montserrat Bold"/>
                <a:cs typeface="Montserrat Bold"/>
                <a:sym typeface="Montserrat Bold"/>
              </a:rPr>
              <a:t>LEADERS IN NORTH ALABAMA COMMERCIAL REAL ESTATE  </a:t>
            </a:r>
          </a:p>
        </p:txBody>
      </p:sp>
      <p:grpSp>
        <p:nvGrpSpPr>
          <p:cNvPr name="Group 6" id="6"/>
          <p:cNvGrpSpPr/>
          <p:nvPr/>
        </p:nvGrpSpPr>
        <p:grpSpPr>
          <a:xfrm rot="0">
            <a:off x="8898473" y="2812340"/>
            <a:ext cx="2045736" cy="204573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8" id="8"/>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grpSp>
        <p:nvGrpSpPr>
          <p:cNvPr name="Group 9" id="9"/>
          <p:cNvGrpSpPr/>
          <p:nvPr/>
        </p:nvGrpSpPr>
        <p:grpSpPr>
          <a:xfrm rot="0">
            <a:off x="9838975" y="5143500"/>
            <a:ext cx="2045736" cy="204573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11" id="11"/>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grpSp>
        <p:nvGrpSpPr>
          <p:cNvPr name="Group 12" id="12"/>
          <p:cNvGrpSpPr/>
          <p:nvPr/>
        </p:nvGrpSpPr>
        <p:grpSpPr>
          <a:xfrm rot="0">
            <a:off x="11062201" y="7471874"/>
            <a:ext cx="2045736" cy="20457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14" id="14"/>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TextBox 15" id="15"/>
          <p:cNvSpPr txBox="true"/>
          <p:nvPr/>
        </p:nvSpPr>
        <p:spPr>
          <a:xfrm rot="0">
            <a:off x="11125794" y="3119357"/>
            <a:ext cx="4268411" cy="508034"/>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80%</a:t>
            </a:r>
          </a:p>
          <a:p>
            <a:pPr algn="l">
              <a:lnSpc>
                <a:spcPts val="2107"/>
              </a:lnSpc>
            </a:pPr>
            <a:r>
              <a:rPr lang="en-US" sz="1756" spc="16">
                <a:solidFill>
                  <a:srgbClr val="000000"/>
                </a:solidFill>
                <a:latin typeface="TT Rounds Condensed"/>
                <a:ea typeface="TT Rounds Condensed"/>
                <a:cs typeface="TT Rounds Condensed"/>
                <a:sym typeface="TT Rounds Condensed"/>
              </a:rPr>
              <a:t>Employed by Brokerage Firm</a:t>
            </a:r>
          </a:p>
        </p:txBody>
      </p:sp>
      <p:sp>
        <p:nvSpPr>
          <p:cNvPr name="TextBox 16" id="16"/>
          <p:cNvSpPr txBox="true"/>
          <p:nvPr/>
        </p:nvSpPr>
        <p:spPr>
          <a:xfrm rot="0">
            <a:off x="12085069" y="5475612"/>
            <a:ext cx="4494537" cy="530193"/>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70%</a:t>
            </a:r>
          </a:p>
          <a:p>
            <a:pPr algn="l">
              <a:lnSpc>
                <a:spcPts val="2400"/>
              </a:lnSpc>
            </a:pPr>
            <a:r>
              <a:rPr lang="en-US" sz="1756" spc="16">
                <a:solidFill>
                  <a:srgbClr val="000000"/>
                </a:solidFill>
                <a:latin typeface="TT Rounds Condensed"/>
                <a:ea typeface="TT Rounds Condensed"/>
                <a:cs typeface="TT Rounds Condensed"/>
                <a:sym typeface="TT Rounds Condensed"/>
              </a:rPr>
              <a:t>Brokers or RE Agents</a:t>
            </a:r>
          </a:p>
        </p:txBody>
      </p:sp>
      <p:sp>
        <p:nvSpPr>
          <p:cNvPr name="TextBox 17" id="17"/>
          <p:cNvSpPr txBox="true"/>
          <p:nvPr/>
        </p:nvSpPr>
        <p:spPr>
          <a:xfrm rot="0">
            <a:off x="13259999" y="7867525"/>
            <a:ext cx="4072845" cy="530193"/>
          </a:xfrm>
          <a:prstGeom prst="rect">
            <a:avLst/>
          </a:prstGeom>
        </p:spPr>
        <p:txBody>
          <a:bodyPr anchor="t" rtlCol="false" tIns="0" lIns="0" bIns="0" rIns="0">
            <a:spAutoFit/>
          </a:bodyPr>
          <a:lstStyle/>
          <a:p>
            <a:pPr algn="l">
              <a:lnSpc>
                <a:spcPts val="1844"/>
              </a:lnSpc>
            </a:pPr>
            <a:r>
              <a:rPr lang="en-US" sz="1536" b="true">
                <a:solidFill>
                  <a:srgbClr val="8C2021"/>
                </a:solidFill>
                <a:latin typeface="Arimo Bold"/>
                <a:ea typeface="Arimo Bold"/>
                <a:cs typeface="Arimo Bold"/>
                <a:sym typeface="Arimo Bold"/>
              </a:rPr>
              <a:t>12%</a:t>
            </a:r>
          </a:p>
          <a:p>
            <a:pPr algn="l">
              <a:lnSpc>
                <a:spcPts val="2400"/>
              </a:lnSpc>
            </a:pPr>
            <a:r>
              <a:rPr lang="en-US" sz="1756" spc="16">
                <a:solidFill>
                  <a:srgbClr val="000000"/>
                </a:solidFill>
                <a:latin typeface="TT Rounds Condensed"/>
                <a:ea typeface="TT Rounds Condensed"/>
                <a:cs typeface="TT Rounds Condensed"/>
                <a:sym typeface="TT Rounds Condensed"/>
              </a:rPr>
              <a:t>Investors or Developers</a:t>
            </a:r>
          </a:p>
        </p:txBody>
      </p:sp>
      <p:grpSp>
        <p:nvGrpSpPr>
          <p:cNvPr name="Group 18" id="18"/>
          <p:cNvGrpSpPr/>
          <p:nvPr/>
        </p:nvGrpSpPr>
        <p:grpSpPr>
          <a:xfrm rot="0">
            <a:off x="13835679" y="389435"/>
            <a:ext cx="3848229" cy="1346202"/>
            <a:chOff x="0" y="0"/>
            <a:chExt cx="5471013" cy="1913890"/>
          </a:xfrm>
        </p:grpSpPr>
        <p:sp>
          <p:nvSpPr>
            <p:cNvPr name="Freeform 19" id="19"/>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20" id="20"/>
          <p:cNvSpPr/>
          <p:nvPr/>
        </p:nvSpPr>
        <p:spPr>
          <a:xfrm flipV="true">
            <a:off x="424643" y="1086348"/>
            <a:ext cx="13692390" cy="20166"/>
          </a:xfrm>
          <a:prstGeom prst="line">
            <a:avLst/>
          </a:prstGeom>
          <a:ln cap="rnd" w="47625">
            <a:solidFill>
              <a:srgbClr val="8C2021"/>
            </a:solidFill>
            <a:prstDash val="solid"/>
            <a:headEnd type="none" len="sm" w="sm"/>
            <a:tailEnd type="none" len="sm" w="sm"/>
          </a:ln>
        </p:spPr>
      </p:sp>
      <p:sp>
        <p:nvSpPr>
          <p:cNvPr name="Freeform 21" id="21"/>
          <p:cNvSpPr/>
          <p:nvPr/>
        </p:nvSpPr>
        <p:spPr>
          <a:xfrm flipH="false" flipV="false" rot="0">
            <a:off x="14332337" y="731402"/>
            <a:ext cx="2854912" cy="662268"/>
          </a:xfrm>
          <a:custGeom>
            <a:avLst/>
            <a:gdLst/>
            <a:ahLst/>
            <a:cxnLst/>
            <a:rect r="r" b="b" t="t" l="l"/>
            <a:pathLst>
              <a:path h="662268" w="2854912">
                <a:moveTo>
                  <a:pt x="0" y="0"/>
                </a:moveTo>
                <a:lnTo>
                  <a:pt x="2854912" y="0"/>
                </a:lnTo>
                <a:lnTo>
                  <a:pt x="2854912" y="662268"/>
                </a:lnTo>
                <a:lnTo>
                  <a:pt x="0" y="662268"/>
                </a:lnTo>
                <a:lnTo>
                  <a:pt x="0" y="0"/>
                </a:lnTo>
                <a:close/>
              </a:path>
            </a:pathLst>
          </a:custGeom>
          <a:blipFill>
            <a:blip r:embed="rId2"/>
            <a:stretch>
              <a:fillRect l="0" t="0" r="0" b="0"/>
            </a:stretch>
          </a:blipFill>
        </p:spPr>
      </p:sp>
      <p:sp>
        <p:nvSpPr>
          <p:cNvPr name="Freeform 22" id="22"/>
          <p:cNvSpPr/>
          <p:nvPr/>
        </p:nvSpPr>
        <p:spPr>
          <a:xfrm flipH="false" flipV="false" rot="0">
            <a:off x="9170148" y="3048244"/>
            <a:ext cx="1502386" cy="1573928"/>
          </a:xfrm>
          <a:custGeom>
            <a:avLst/>
            <a:gdLst/>
            <a:ahLst/>
            <a:cxnLst/>
            <a:rect r="r" b="b" t="t" l="l"/>
            <a:pathLst>
              <a:path h="1573928" w="1502386">
                <a:moveTo>
                  <a:pt x="0" y="0"/>
                </a:moveTo>
                <a:lnTo>
                  <a:pt x="1502385" y="0"/>
                </a:lnTo>
                <a:lnTo>
                  <a:pt x="1502385" y="1573928"/>
                </a:lnTo>
                <a:lnTo>
                  <a:pt x="0" y="1573928"/>
                </a:lnTo>
                <a:lnTo>
                  <a:pt x="0" y="0"/>
                </a:lnTo>
                <a:close/>
              </a:path>
            </a:pathLst>
          </a:custGeom>
          <a:blipFill>
            <a:blip r:embed="rId3"/>
            <a:stretch>
              <a:fillRect l="0" t="0" r="0" b="0"/>
            </a:stretch>
          </a:blipFill>
        </p:spPr>
      </p:sp>
      <p:sp>
        <p:nvSpPr>
          <p:cNvPr name="Freeform 23" id="23"/>
          <p:cNvSpPr/>
          <p:nvPr/>
        </p:nvSpPr>
        <p:spPr>
          <a:xfrm flipH="false" flipV="false" rot="0">
            <a:off x="10140414" y="5357291"/>
            <a:ext cx="1442857" cy="1515519"/>
          </a:xfrm>
          <a:custGeom>
            <a:avLst/>
            <a:gdLst/>
            <a:ahLst/>
            <a:cxnLst/>
            <a:rect r="r" b="b" t="t" l="l"/>
            <a:pathLst>
              <a:path h="1515519" w="1442857">
                <a:moveTo>
                  <a:pt x="0" y="0"/>
                </a:moveTo>
                <a:lnTo>
                  <a:pt x="1442857" y="0"/>
                </a:lnTo>
                <a:lnTo>
                  <a:pt x="1442857" y="1515518"/>
                </a:lnTo>
                <a:lnTo>
                  <a:pt x="0" y="1515518"/>
                </a:lnTo>
                <a:lnTo>
                  <a:pt x="0" y="0"/>
                </a:lnTo>
                <a:close/>
              </a:path>
            </a:pathLst>
          </a:custGeom>
          <a:blipFill>
            <a:blip r:embed="rId4"/>
            <a:stretch>
              <a:fillRect l="0" t="0" r="0" b="0"/>
            </a:stretch>
          </a:blipFill>
        </p:spPr>
      </p:sp>
      <p:sp>
        <p:nvSpPr>
          <p:cNvPr name="Freeform 24" id="24"/>
          <p:cNvSpPr/>
          <p:nvPr/>
        </p:nvSpPr>
        <p:spPr>
          <a:xfrm flipH="false" flipV="false" rot="0">
            <a:off x="11272011" y="7646588"/>
            <a:ext cx="1626116" cy="1696308"/>
          </a:xfrm>
          <a:custGeom>
            <a:avLst/>
            <a:gdLst/>
            <a:ahLst/>
            <a:cxnLst/>
            <a:rect r="r" b="b" t="t" l="l"/>
            <a:pathLst>
              <a:path h="1696308" w="1626116">
                <a:moveTo>
                  <a:pt x="0" y="0"/>
                </a:moveTo>
                <a:lnTo>
                  <a:pt x="1626116" y="0"/>
                </a:lnTo>
                <a:lnTo>
                  <a:pt x="1626116" y="1696308"/>
                </a:lnTo>
                <a:lnTo>
                  <a:pt x="0" y="1696308"/>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7984942" cy="10287000"/>
          </a:xfrm>
          <a:prstGeom prst="rect">
            <a:avLst/>
          </a:prstGeom>
          <a:solidFill>
            <a:srgbClr val="9B9A9D"/>
          </a:solidFill>
        </p:spPr>
      </p:sp>
      <p:sp>
        <p:nvSpPr>
          <p:cNvPr name="AutoShape 3" id="3"/>
          <p:cNvSpPr/>
          <p:nvPr/>
        </p:nvSpPr>
        <p:spPr>
          <a:xfrm>
            <a:off x="975257" y="3044854"/>
            <a:ext cx="1140923" cy="6780"/>
          </a:xfrm>
          <a:prstGeom prst="line">
            <a:avLst/>
          </a:prstGeom>
          <a:ln cap="rnd" w="47625">
            <a:solidFill>
              <a:srgbClr val="8C2021"/>
            </a:solidFill>
            <a:prstDash val="solid"/>
            <a:headEnd type="none" len="sm" w="sm"/>
            <a:tailEnd type="none" len="sm" w="sm"/>
          </a:ln>
        </p:spPr>
      </p:sp>
      <p:sp>
        <p:nvSpPr>
          <p:cNvPr name="TextBox 4" id="4"/>
          <p:cNvSpPr txBox="true"/>
          <p:nvPr/>
        </p:nvSpPr>
        <p:spPr>
          <a:xfrm rot="0">
            <a:off x="588424" y="4290707"/>
            <a:ext cx="7212190" cy="1397000"/>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Often led by experts in the field, NALCOM’s monthly meetings </a:t>
            </a:r>
            <a:r>
              <a:rPr lang="en-US" sz="2000">
                <a:solidFill>
                  <a:srgbClr val="FFFFFF"/>
                </a:solidFill>
                <a:latin typeface="Montserrat"/>
                <a:ea typeface="Montserrat"/>
                <a:cs typeface="Montserrat"/>
                <a:sym typeface="Montserrat"/>
              </a:rPr>
              <a:t>afford professionals within commercial development opportunities to build dialogue about the current climate and future promise of the industry.</a:t>
            </a:r>
          </a:p>
        </p:txBody>
      </p:sp>
      <p:sp>
        <p:nvSpPr>
          <p:cNvPr name="TextBox 5" id="5"/>
          <p:cNvSpPr txBox="true"/>
          <p:nvPr/>
        </p:nvSpPr>
        <p:spPr>
          <a:xfrm rot="0">
            <a:off x="975115" y="1735636"/>
            <a:ext cx="6111175" cy="914400"/>
          </a:xfrm>
          <a:prstGeom prst="rect">
            <a:avLst/>
          </a:prstGeom>
        </p:spPr>
        <p:txBody>
          <a:bodyPr anchor="t" rtlCol="false" tIns="0" lIns="0" bIns="0" rIns="0">
            <a:spAutoFit/>
          </a:bodyPr>
          <a:lstStyle/>
          <a:p>
            <a:pPr algn="l">
              <a:lnSpc>
                <a:spcPts val="3600"/>
              </a:lnSpc>
            </a:pPr>
            <a:r>
              <a:rPr lang="en-US" sz="3000" b="true">
                <a:solidFill>
                  <a:srgbClr val="FFFFFF"/>
                </a:solidFill>
                <a:latin typeface="Montserrat Bold"/>
                <a:ea typeface="Montserrat Bold"/>
                <a:cs typeface="Montserrat Bold"/>
                <a:sym typeface="Montserrat Bold"/>
              </a:rPr>
              <a:t>CONNECTING</a:t>
            </a:r>
          </a:p>
          <a:p>
            <a:pPr algn="l">
              <a:lnSpc>
                <a:spcPts val="3600"/>
              </a:lnSpc>
            </a:pPr>
            <a:r>
              <a:rPr lang="en-US" sz="3000" b="true">
                <a:solidFill>
                  <a:srgbClr val="FFFFFF"/>
                </a:solidFill>
                <a:latin typeface="Montserrat Bold"/>
                <a:ea typeface="Montserrat Bold"/>
                <a:cs typeface="Montserrat Bold"/>
                <a:sym typeface="Montserrat Bold"/>
              </a:rPr>
              <a:t>the CRE Community</a:t>
            </a:r>
          </a:p>
        </p:txBody>
      </p:sp>
      <p:grpSp>
        <p:nvGrpSpPr>
          <p:cNvPr name="Group 6" id="6"/>
          <p:cNvGrpSpPr/>
          <p:nvPr/>
        </p:nvGrpSpPr>
        <p:grpSpPr>
          <a:xfrm rot="0">
            <a:off x="8594135" y="2184742"/>
            <a:ext cx="1733785" cy="173378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8" id="8"/>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TextBox 9" id="9"/>
          <p:cNvSpPr txBox="true"/>
          <p:nvPr/>
        </p:nvSpPr>
        <p:spPr>
          <a:xfrm rot="0">
            <a:off x="10499505" y="2484468"/>
            <a:ext cx="3617528" cy="495300"/>
          </a:xfrm>
          <a:prstGeom prst="rect">
            <a:avLst/>
          </a:prstGeom>
        </p:spPr>
        <p:txBody>
          <a:bodyPr anchor="t" rtlCol="false" tIns="0" lIns="0" bIns="0" rIns="0">
            <a:spAutoFit/>
          </a:bodyPr>
          <a:lstStyle/>
          <a:p>
            <a:pPr algn="l">
              <a:lnSpc>
                <a:spcPts val="1919"/>
              </a:lnSpc>
            </a:pPr>
            <a:r>
              <a:rPr lang="en-US" sz="1599" b="true">
                <a:solidFill>
                  <a:srgbClr val="8C2021"/>
                </a:solidFill>
                <a:latin typeface="Arimo Bold"/>
                <a:ea typeface="Arimo Bold"/>
                <a:cs typeface="Arimo Bold"/>
                <a:sym typeface="Arimo Bold"/>
              </a:rPr>
              <a:t>900+</a:t>
            </a:r>
          </a:p>
          <a:p>
            <a:pPr algn="l">
              <a:lnSpc>
                <a:spcPts val="1919"/>
              </a:lnSpc>
            </a:pPr>
            <a:r>
              <a:rPr lang="en-US" sz="1599" spc="14">
                <a:solidFill>
                  <a:srgbClr val="000000"/>
                </a:solidFill>
                <a:latin typeface="TT Rounds Condensed"/>
                <a:ea typeface="TT Rounds Condensed"/>
                <a:cs typeface="TT Rounds Condensed"/>
                <a:sym typeface="TT Rounds Condensed"/>
              </a:rPr>
              <a:t>Web Impressions of Event Promotions</a:t>
            </a:r>
          </a:p>
        </p:txBody>
      </p:sp>
      <p:grpSp>
        <p:nvGrpSpPr>
          <p:cNvPr name="Group 10" id="10"/>
          <p:cNvGrpSpPr/>
          <p:nvPr/>
        </p:nvGrpSpPr>
        <p:grpSpPr>
          <a:xfrm rot="0">
            <a:off x="13835679" y="389435"/>
            <a:ext cx="3848229" cy="1346202"/>
            <a:chOff x="0" y="0"/>
            <a:chExt cx="5471013" cy="1913890"/>
          </a:xfrm>
        </p:grpSpPr>
        <p:sp>
          <p:nvSpPr>
            <p:cNvPr name="Freeform 11" id="11"/>
            <p:cNvSpPr/>
            <p:nvPr/>
          </p:nvSpPr>
          <p:spPr>
            <a:xfrm flipH="false" flipV="false" rot="0">
              <a:off x="0" y="0"/>
              <a:ext cx="5471013" cy="1913890"/>
            </a:xfrm>
            <a:custGeom>
              <a:avLst/>
              <a:gdLst/>
              <a:ahLst/>
              <a:cxnLst/>
              <a:rect r="r" b="b" t="t" l="l"/>
              <a:pathLst>
                <a:path h="1913890" w="5471013">
                  <a:moveTo>
                    <a:pt x="5346553" y="1913890"/>
                  </a:moveTo>
                  <a:lnTo>
                    <a:pt x="124460" y="1913890"/>
                  </a:lnTo>
                  <a:cubicBezTo>
                    <a:pt x="55880" y="1913890"/>
                    <a:pt x="0" y="1858010"/>
                    <a:pt x="0" y="1789430"/>
                  </a:cubicBezTo>
                  <a:lnTo>
                    <a:pt x="0" y="124460"/>
                  </a:lnTo>
                  <a:cubicBezTo>
                    <a:pt x="0" y="55880"/>
                    <a:pt x="55880" y="0"/>
                    <a:pt x="124460" y="0"/>
                  </a:cubicBezTo>
                  <a:lnTo>
                    <a:pt x="5346553" y="0"/>
                  </a:lnTo>
                  <a:cubicBezTo>
                    <a:pt x="5415133" y="0"/>
                    <a:pt x="5471013" y="55880"/>
                    <a:pt x="5471013" y="124460"/>
                  </a:cubicBezTo>
                  <a:lnTo>
                    <a:pt x="5471013" y="1789430"/>
                  </a:lnTo>
                  <a:cubicBezTo>
                    <a:pt x="5471013" y="1858010"/>
                    <a:pt x="5415133" y="1913890"/>
                    <a:pt x="5346553" y="1913890"/>
                  </a:cubicBezTo>
                  <a:close/>
                </a:path>
              </a:pathLst>
            </a:custGeom>
            <a:solidFill>
              <a:srgbClr val="8C2021"/>
            </a:solidFill>
          </p:spPr>
        </p:sp>
      </p:grpSp>
      <p:sp>
        <p:nvSpPr>
          <p:cNvPr name="AutoShape 12" id="12"/>
          <p:cNvSpPr/>
          <p:nvPr/>
        </p:nvSpPr>
        <p:spPr>
          <a:xfrm flipV="true">
            <a:off x="424643" y="1086348"/>
            <a:ext cx="13692390" cy="20166"/>
          </a:xfrm>
          <a:prstGeom prst="line">
            <a:avLst/>
          </a:prstGeom>
          <a:ln cap="rnd" w="47625">
            <a:solidFill>
              <a:srgbClr val="8C2021"/>
            </a:solidFill>
            <a:prstDash val="solid"/>
            <a:headEnd type="none" len="sm" w="sm"/>
            <a:tailEnd type="none" len="sm" w="sm"/>
          </a:ln>
        </p:spPr>
      </p:sp>
      <p:sp>
        <p:nvSpPr>
          <p:cNvPr name="Freeform 13" id="13"/>
          <p:cNvSpPr/>
          <p:nvPr/>
        </p:nvSpPr>
        <p:spPr>
          <a:xfrm flipH="false" flipV="false" rot="0">
            <a:off x="14332337" y="731402"/>
            <a:ext cx="2854912" cy="662268"/>
          </a:xfrm>
          <a:custGeom>
            <a:avLst/>
            <a:gdLst/>
            <a:ahLst/>
            <a:cxnLst/>
            <a:rect r="r" b="b" t="t" l="l"/>
            <a:pathLst>
              <a:path h="662268" w="2854912">
                <a:moveTo>
                  <a:pt x="0" y="0"/>
                </a:moveTo>
                <a:lnTo>
                  <a:pt x="2854912" y="0"/>
                </a:lnTo>
                <a:lnTo>
                  <a:pt x="2854912" y="662268"/>
                </a:lnTo>
                <a:lnTo>
                  <a:pt x="0" y="662268"/>
                </a:lnTo>
                <a:lnTo>
                  <a:pt x="0" y="0"/>
                </a:lnTo>
                <a:close/>
              </a:path>
            </a:pathLst>
          </a:custGeom>
          <a:blipFill>
            <a:blip r:embed="rId2"/>
            <a:stretch>
              <a:fillRect l="0" t="0" r="0" b="0"/>
            </a:stretch>
          </a:blipFill>
        </p:spPr>
      </p:sp>
      <p:grpSp>
        <p:nvGrpSpPr>
          <p:cNvPr name="Group 14" id="14"/>
          <p:cNvGrpSpPr/>
          <p:nvPr/>
        </p:nvGrpSpPr>
        <p:grpSpPr>
          <a:xfrm rot="0">
            <a:off x="12026915" y="3771906"/>
            <a:ext cx="1733785" cy="173378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16" id="16"/>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TextBox 17" id="17"/>
          <p:cNvSpPr txBox="true"/>
          <p:nvPr/>
        </p:nvSpPr>
        <p:spPr>
          <a:xfrm rot="0">
            <a:off x="13932284" y="4071632"/>
            <a:ext cx="3617528" cy="495300"/>
          </a:xfrm>
          <a:prstGeom prst="rect">
            <a:avLst/>
          </a:prstGeom>
        </p:spPr>
        <p:txBody>
          <a:bodyPr anchor="t" rtlCol="false" tIns="0" lIns="0" bIns="0" rIns="0">
            <a:spAutoFit/>
          </a:bodyPr>
          <a:lstStyle/>
          <a:p>
            <a:pPr algn="l">
              <a:lnSpc>
                <a:spcPts val="1919"/>
              </a:lnSpc>
            </a:pPr>
            <a:r>
              <a:rPr lang="en-US" sz="1599" b="true">
                <a:solidFill>
                  <a:srgbClr val="8C2021"/>
                </a:solidFill>
                <a:latin typeface="Arimo Bold"/>
                <a:ea typeface="Arimo Bold"/>
                <a:cs typeface="Arimo Bold"/>
                <a:sym typeface="Arimo Bold"/>
              </a:rPr>
              <a:t>30+</a:t>
            </a:r>
          </a:p>
          <a:p>
            <a:pPr algn="l">
              <a:lnSpc>
                <a:spcPts val="1919"/>
              </a:lnSpc>
            </a:pPr>
            <a:r>
              <a:rPr lang="en-US" sz="1599" spc="14">
                <a:solidFill>
                  <a:srgbClr val="000000"/>
                </a:solidFill>
                <a:latin typeface="TT Rounds Condensed"/>
                <a:ea typeface="TT Rounds Condensed"/>
                <a:cs typeface="TT Rounds Condensed"/>
                <a:sym typeface="TT Rounds Condensed"/>
              </a:rPr>
              <a:t>Members Attending Monthly on Average</a:t>
            </a:r>
          </a:p>
        </p:txBody>
      </p:sp>
      <p:grpSp>
        <p:nvGrpSpPr>
          <p:cNvPr name="Group 18" id="18"/>
          <p:cNvGrpSpPr/>
          <p:nvPr/>
        </p:nvGrpSpPr>
        <p:grpSpPr>
          <a:xfrm rot="0">
            <a:off x="8594135" y="5937351"/>
            <a:ext cx="1733785" cy="173378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20" id="20"/>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TextBox 21" id="21"/>
          <p:cNvSpPr txBox="true"/>
          <p:nvPr/>
        </p:nvSpPr>
        <p:spPr>
          <a:xfrm rot="0">
            <a:off x="10499505" y="6237078"/>
            <a:ext cx="3617528" cy="495300"/>
          </a:xfrm>
          <a:prstGeom prst="rect">
            <a:avLst/>
          </a:prstGeom>
        </p:spPr>
        <p:txBody>
          <a:bodyPr anchor="t" rtlCol="false" tIns="0" lIns="0" bIns="0" rIns="0">
            <a:spAutoFit/>
          </a:bodyPr>
          <a:lstStyle/>
          <a:p>
            <a:pPr algn="l">
              <a:lnSpc>
                <a:spcPts val="1920"/>
              </a:lnSpc>
            </a:pPr>
            <a:r>
              <a:rPr lang="en-US" sz="1600" b="true">
                <a:solidFill>
                  <a:srgbClr val="8C2021"/>
                </a:solidFill>
                <a:latin typeface="Arimo Bold"/>
                <a:ea typeface="Arimo Bold"/>
                <a:cs typeface="Arimo Bold"/>
                <a:sym typeface="Arimo Bold"/>
              </a:rPr>
              <a:t>80-150</a:t>
            </a:r>
          </a:p>
          <a:p>
            <a:pPr algn="l">
              <a:lnSpc>
                <a:spcPts val="1920"/>
              </a:lnSpc>
            </a:pPr>
            <a:r>
              <a:rPr lang="en-US" sz="1600" spc="14">
                <a:solidFill>
                  <a:srgbClr val="000000"/>
                </a:solidFill>
                <a:latin typeface="TT Rounds Condensed"/>
                <a:ea typeface="TT Rounds Condensed"/>
                <a:cs typeface="TT Rounds Condensed"/>
                <a:sym typeface="TT Rounds Condensed"/>
              </a:rPr>
              <a:t>Attendance Range for Yearly Forum</a:t>
            </a:r>
          </a:p>
        </p:txBody>
      </p:sp>
      <p:grpSp>
        <p:nvGrpSpPr>
          <p:cNvPr name="Group 22" id="22"/>
          <p:cNvGrpSpPr/>
          <p:nvPr/>
        </p:nvGrpSpPr>
        <p:grpSpPr>
          <a:xfrm rot="0">
            <a:off x="12026915" y="7524515"/>
            <a:ext cx="1733785" cy="1733785"/>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2021"/>
            </a:solidFill>
          </p:spPr>
        </p:sp>
        <p:sp>
          <p:nvSpPr>
            <p:cNvPr name="TextBox 24" id="24"/>
            <p:cNvSpPr txBox="true"/>
            <p:nvPr/>
          </p:nvSpPr>
          <p:spPr>
            <a:xfrm>
              <a:off x="76200" y="0"/>
              <a:ext cx="660400" cy="736600"/>
            </a:xfrm>
            <a:prstGeom prst="rect">
              <a:avLst/>
            </a:prstGeom>
          </p:spPr>
          <p:txBody>
            <a:bodyPr anchor="ctr" rtlCol="false" tIns="49571" lIns="49571" bIns="49571" rIns="49571"/>
            <a:lstStyle/>
            <a:p>
              <a:pPr algn="ctr">
                <a:lnSpc>
                  <a:spcPts val="2459"/>
                </a:lnSpc>
              </a:pPr>
            </a:p>
          </p:txBody>
        </p:sp>
      </p:grpSp>
      <p:sp>
        <p:nvSpPr>
          <p:cNvPr name="TextBox 25" id="25"/>
          <p:cNvSpPr txBox="true"/>
          <p:nvPr/>
        </p:nvSpPr>
        <p:spPr>
          <a:xfrm rot="0">
            <a:off x="13932284" y="7843292"/>
            <a:ext cx="3617528" cy="476250"/>
          </a:xfrm>
          <a:prstGeom prst="rect">
            <a:avLst/>
          </a:prstGeom>
        </p:spPr>
        <p:txBody>
          <a:bodyPr anchor="t" rtlCol="false" tIns="0" lIns="0" bIns="0" rIns="0">
            <a:spAutoFit/>
          </a:bodyPr>
          <a:lstStyle/>
          <a:p>
            <a:pPr algn="l">
              <a:lnSpc>
                <a:spcPts val="1920"/>
              </a:lnSpc>
            </a:pPr>
            <a:r>
              <a:rPr lang="en-US" sz="1600" spc="14" b="true">
                <a:solidFill>
                  <a:srgbClr val="8C2021"/>
                </a:solidFill>
                <a:latin typeface="TT Rounds Condensed Bold"/>
                <a:ea typeface="TT Rounds Condensed Bold"/>
                <a:cs typeface="TT Rounds Condensed Bold"/>
                <a:sym typeface="TT Rounds Condensed Bold"/>
              </a:rPr>
              <a:t>4</a:t>
            </a:r>
          </a:p>
          <a:p>
            <a:pPr algn="l">
              <a:lnSpc>
                <a:spcPts val="1920"/>
              </a:lnSpc>
            </a:pPr>
            <a:r>
              <a:rPr lang="en-US" sz="1600" spc="14">
                <a:solidFill>
                  <a:srgbClr val="000000"/>
                </a:solidFill>
                <a:latin typeface="TT Rounds Condensed"/>
                <a:ea typeface="TT Rounds Condensed"/>
                <a:cs typeface="TT Rounds Condensed"/>
                <a:sym typeface="TT Rounds Condensed"/>
              </a:rPr>
              <a:t>New Members per Meeting on Average</a:t>
            </a:r>
          </a:p>
        </p:txBody>
      </p:sp>
      <p:sp>
        <p:nvSpPr>
          <p:cNvPr name="Freeform 26" id="26"/>
          <p:cNvSpPr/>
          <p:nvPr/>
        </p:nvSpPr>
        <p:spPr>
          <a:xfrm flipH="false" flipV="false" rot="0">
            <a:off x="8882040" y="2650036"/>
            <a:ext cx="1157976" cy="761826"/>
          </a:xfrm>
          <a:custGeom>
            <a:avLst/>
            <a:gdLst/>
            <a:ahLst/>
            <a:cxnLst/>
            <a:rect r="r" b="b" t="t" l="l"/>
            <a:pathLst>
              <a:path h="761826" w="1157976">
                <a:moveTo>
                  <a:pt x="0" y="0"/>
                </a:moveTo>
                <a:lnTo>
                  <a:pt x="1157976" y="0"/>
                </a:lnTo>
                <a:lnTo>
                  <a:pt x="1157976" y="761827"/>
                </a:lnTo>
                <a:lnTo>
                  <a:pt x="0" y="761827"/>
                </a:lnTo>
                <a:lnTo>
                  <a:pt x="0" y="0"/>
                </a:lnTo>
                <a:close/>
              </a:path>
            </a:pathLst>
          </a:custGeom>
          <a:blipFill>
            <a:blip r:embed="rId3"/>
            <a:stretch>
              <a:fillRect l="0" t="0" r="0" b="0"/>
            </a:stretch>
          </a:blipFill>
        </p:spPr>
      </p:sp>
      <p:sp>
        <p:nvSpPr>
          <p:cNvPr name="Freeform 27" id="27"/>
          <p:cNvSpPr/>
          <p:nvPr/>
        </p:nvSpPr>
        <p:spPr>
          <a:xfrm flipH="false" flipV="false" rot="0">
            <a:off x="12257162" y="4144717"/>
            <a:ext cx="1306394" cy="720769"/>
          </a:xfrm>
          <a:custGeom>
            <a:avLst/>
            <a:gdLst/>
            <a:ahLst/>
            <a:cxnLst/>
            <a:rect r="r" b="b" t="t" l="l"/>
            <a:pathLst>
              <a:path h="720769" w="1306394">
                <a:moveTo>
                  <a:pt x="0" y="0"/>
                </a:moveTo>
                <a:lnTo>
                  <a:pt x="1306394" y="0"/>
                </a:lnTo>
                <a:lnTo>
                  <a:pt x="1306394" y="720769"/>
                </a:lnTo>
                <a:lnTo>
                  <a:pt x="0" y="720769"/>
                </a:lnTo>
                <a:lnTo>
                  <a:pt x="0" y="0"/>
                </a:lnTo>
                <a:close/>
              </a:path>
            </a:pathLst>
          </a:custGeom>
          <a:blipFill>
            <a:blip r:embed="rId4"/>
            <a:stretch>
              <a:fillRect l="0" t="0" r="0" b="0"/>
            </a:stretch>
          </a:blipFill>
        </p:spPr>
      </p:sp>
      <p:sp>
        <p:nvSpPr>
          <p:cNvPr name="Freeform 28" id="28"/>
          <p:cNvSpPr/>
          <p:nvPr/>
        </p:nvSpPr>
        <p:spPr>
          <a:xfrm flipH="false" flipV="false" rot="0">
            <a:off x="8941760" y="6284975"/>
            <a:ext cx="1038537" cy="1038537"/>
          </a:xfrm>
          <a:custGeom>
            <a:avLst/>
            <a:gdLst/>
            <a:ahLst/>
            <a:cxnLst/>
            <a:rect r="r" b="b" t="t" l="l"/>
            <a:pathLst>
              <a:path h="1038537" w="1038537">
                <a:moveTo>
                  <a:pt x="0" y="0"/>
                </a:moveTo>
                <a:lnTo>
                  <a:pt x="1038536" y="0"/>
                </a:lnTo>
                <a:lnTo>
                  <a:pt x="1038536" y="1038537"/>
                </a:lnTo>
                <a:lnTo>
                  <a:pt x="0" y="1038537"/>
                </a:lnTo>
                <a:lnTo>
                  <a:pt x="0" y="0"/>
                </a:lnTo>
                <a:close/>
              </a:path>
            </a:pathLst>
          </a:custGeom>
          <a:blipFill>
            <a:blip r:embed="rId5"/>
            <a:stretch>
              <a:fillRect l="0" t="0" r="0" b="0"/>
            </a:stretch>
          </a:blipFill>
        </p:spPr>
      </p:sp>
      <p:sp>
        <p:nvSpPr>
          <p:cNvPr name="Freeform 29" id="29"/>
          <p:cNvSpPr/>
          <p:nvPr/>
        </p:nvSpPr>
        <p:spPr>
          <a:xfrm flipH="false" flipV="false" rot="0">
            <a:off x="12387383" y="7850803"/>
            <a:ext cx="1045952" cy="1081209"/>
          </a:xfrm>
          <a:custGeom>
            <a:avLst/>
            <a:gdLst/>
            <a:ahLst/>
            <a:cxnLst/>
            <a:rect r="r" b="b" t="t" l="l"/>
            <a:pathLst>
              <a:path h="1081209" w="1045952">
                <a:moveTo>
                  <a:pt x="0" y="0"/>
                </a:moveTo>
                <a:lnTo>
                  <a:pt x="1045953" y="0"/>
                </a:lnTo>
                <a:lnTo>
                  <a:pt x="1045953" y="1081209"/>
                </a:lnTo>
                <a:lnTo>
                  <a:pt x="0" y="1081209"/>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DAGazdrGovg</dc:identifier>
  <dcterms:modified xsi:type="dcterms:W3CDTF">2011-08-01T06:04:30Z</dcterms:modified>
  <cp:revision>1</cp:revision>
  <dc:title>NALCOM Sponsorship Powerpoint</dc:title>
</cp:coreProperties>
</file>